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302" r:id="rId12"/>
    <p:sldId id="264" r:id="rId13"/>
    <p:sldId id="266"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2" r:id="rId29"/>
    <p:sldId id="313" r:id="rId30"/>
    <p:sldId id="316" r:id="rId31"/>
    <p:sldId id="317" r:id="rId32"/>
    <p:sldId id="294" r:id="rId33"/>
    <p:sldId id="296" r:id="rId34"/>
    <p:sldId id="318" r:id="rId35"/>
    <p:sldId id="319" r:id="rId36"/>
    <p:sldId id="321" r:id="rId37"/>
    <p:sldId id="322" r:id="rId38"/>
    <p:sldId id="323" r:id="rId39"/>
    <p:sldId id="324" r:id="rId40"/>
    <p:sldId id="288"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3F0B0-5F9F-E293-C785-A4846D57D29E}" v="601" dt="2024-08-10T16:31:33.214"/>
    <p1510:client id="{31F26C3D-AE93-AF9F-0E72-10EF85742B9C}" v="1542" dt="2024-08-10T15:10:02.00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68757" y="5491155"/>
            <a:ext cx="1699126" cy="707886"/>
          </a:xfrm>
          <a:prstGeom prst="rect">
            <a:avLst/>
          </a:prstGeom>
          <a:noFill/>
        </p:spPr>
        <p:txBody>
          <a:bodyPr wrap="square" lIns="91440" tIns="45720" rIns="91440" bIns="45720" rtlCol="0" anchor="t">
            <a:spAutoFit/>
          </a:bodyPr>
          <a:lstStyle/>
          <a:p>
            <a:r>
              <a:rPr lang="en-US" sz="2000" err="1">
                <a:solidFill>
                  <a:schemeClr val="bg1"/>
                </a:solidFill>
                <a:latin typeface="Abadi"/>
                <a:ea typeface="SF Pro" pitchFamily="2" charset="0"/>
                <a:cs typeface="SF Pro" pitchFamily="2" charset="0"/>
              </a:rPr>
              <a:t>K.Adithya</a:t>
            </a:r>
            <a:endParaRPr lang="en-US" sz="2000">
              <a:solidFill>
                <a:schemeClr val="bg1"/>
              </a:solidFill>
              <a:latin typeface="Abadi"/>
              <a:ea typeface="SF Pro" pitchFamily="2" charset="0"/>
              <a:cs typeface="SF Pro" pitchFamily="2" charset="0"/>
            </a:endParaRPr>
          </a:p>
          <a:p>
            <a:r>
              <a:rPr lang="en-US" sz="2000" dirty="0">
                <a:solidFill>
                  <a:schemeClr val="bg1"/>
                </a:solidFill>
                <a:latin typeface="Abadi"/>
                <a:ea typeface="SF Pro" pitchFamily="2" charset="0"/>
                <a:cs typeface="SF Pro" pitchFamily="2" charset="0"/>
              </a:rPr>
              <a:t>10/08/2024</a:t>
            </a:r>
            <a:endParaRPr lang="en-US" sz="2000" dirty="0">
              <a:solidFill>
                <a:schemeClr val="bg1"/>
              </a:solidFill>
              <a:latin typeface="Abadi" panose="020B0604020104020204" pitchFamily="34" charset="0"/>
              <a:ea typeface="SF Pro" pitchFamily="2" charset="0"/>
              <a:cs typeface="SF Pro" pitchFamily="2" charset="0"/>
            </a:endParaRPr>
          </a:p>
        </p:txBody>
      </p:sp>
      <p:pic>
        <p:nvPicPr>
          <p:cNvPr id="3" name="Picture 2" descr="A black and white logo&#10;&#10;Description automatically generated">
            <a:extLst>
              <a:ext uri="{FF2B5EF4-FFF2-40B4-BE49-F238E27FC236}">
                <a16:creationId xmlns:a16="http://schemas.microsoft.com/office/drawing/2014/main" id="{72C5DC81-23EC-998A-ACCA-0978C0153A80}"/>
              </a:ext>
            </a:extLst>
          </p:cNvPr>
          <p:cNvPicPr>
            <a:picLocks noChangeAspect="1"/>
          </p:cNvPicPr>
          <p:nvPr/>
        </p:nvPicPr>
        <p:blipFill>
          <a:blip r:embed="rId3"/>
          <a:stretch>
            <a:fillRect/>
          </a:stretch>
        </p:blipFill>
        <p:spPr>
          <a:xfrm>
            <a:off x="712452" y="1115345"/>
            <a:ext cx="3895725" cy="1552575"/>
          </a:xfrm>
          <a:prstGeom prst="rect">
            <a:avLst/>
          </a:prstGeom>
        </p:spPr>
      </p:pic>
      <p:sp>
        <p:nvSpPr>
          <p:cNvPr id="2" name="TextBox 1">
            <a:extLst>
              <a:ext uri="{FF2B5EF4-FFF2-40B4-BE49-F238E27FC236}">
                <a16:creationId xmlns:a16="http://schemas.microsoft.com/office/drawing/2014/main" id="{AB7C72EF-D6B4-7960-6DF7-F594F0DF1D77}"/>
              </a:ext>
            </a:extLst>
          </p:cNvPr>
          <p:cNvSpPr txBox="1"/>
          <p:nvPr/>
        </p:nvSpPr>
        <p:spPr>
          <a:xfrm>
            <a:off x="3042494" y="412062"/>
            <a:ext cx="5681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chemeClr val="bg1"/>
                </a:solidFill>
                <a:cs typeface="Calibri"/>
              </a:rPr>
              <a:t>Data science capstone project</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08872" cy="4394470"/>
          </a:xfrm>
          <a:prstGeom prst="rect">
            <a:avLst/>
          </a:prstGeom>
        </p:spPr>
        <p:txBody>
          <a:bodyPr lIns="91440" tIns="45720" rIns="91440" bIns="45720" anchor="t"/>
          <a:lstStyle/>
          <a:p>
            <a:pPr marL="0" indent="0">
              <a:buNone/>
            </a:pPr>
            <a:r>
              <a:rPr lang="en-US" sz="2400" b="1" dirty="0">
                <a:solidFill>
                  <a:srgbClr val="000000"/>
                </a:solidFill>
                <a:latin typeface="Calibri"/>
                <a:cs typeface="Calibri"/>
              </a:rPr>
              <a:t>Pandas and NumPy</a:t>
            </a:r>
            <a:endParaRPr lang="en-US" sz="2200" b="1">
              <a:solidFill>
                <a:schemeClr val="accent3">
                  <a:lumMod val="25000"/>
                </a:schemeClr>
              </a:solidFill>
              <a:latin typeface="Calibri"/>
              <a:cs typeface="Calibri"/>
            </a:endParaRPr>
          </a:p>
          <a:p>
            <a:r>
              <a:rPr lang="en-US" sz="2000" dirty="0">
                <a:solidFill>
                  <a:srgbClr val="000000"/>
                </a:solidFill>
                <a:latin typeface="Calibri"/>
                <a:cs typeface="Calibri"/>
              </a:rPr>
              <a:t>Functions from the Pandas and NumPy libraries are used to derive basic information about the data collected, which includes:</a:t>
            </a:r>
            <a:endParaRPr lang="en-US" dirty="0"/>
          </a:p>
          <a:p>
            <a:pPr lvl="1">
              <a:buFont typeface="Courier New" panose="020B0604020202020204" pitchFamily="34" charset="0"/>
              <a:buChar char="o"/>
            </a:pPr>
            <a:r>
              <a:rPr lang="en-US" sz="1600" dirty="0">
                <a:solidFill>
                  <a:srgbClr val="000000"/>
                </a:solidFill>
                <a:latin typeface="Calibri"/>
                <a:cs typeface="Calibri"/>
              </a:rPr>
              <a:t>The number of launches on each launch site</a:t>
            </a:r>
            <a:endParaRPr lang="en-US" sz="1600">
              <a:cs typeface="Calibri"/>
            </a:endParaRPr>
          </a:p>
          <a:p>
            <a:pPr lvl="1">
              <a:buFont typeface="Courier New" panose="020B0604020202020204" pitchFamily="34" charset="0"/>
              <a:buChar char="o"/>
            </a:pPr>
            <a:r>
              <a:rPr lang="en-US" sz="1600">
                <a:solidFill>
                  <a:srgbClr val="000000"/>
                </a:solidFill>
                <a:latin typeface="Calibri"/>
                <a:cs typeface="Calibri"/>
              </a:rPr>
              <a:t>The number of occurrence of each orbit</a:t>
            </a:r>
            <a:endParaRPr lang="en-US" sz="1600">
              <a:cs typeface="Calibri"/>
            </a:endParaRPr>
          </a:p>
          <a:p>
            <a:pPr lvl="1">
              <a:buFont typeface="Courier New" panose="020B0604020202020204" pitchFamily="34" charset="0"/>
              <a:buChar char="o"/>
            </a:pPr>
            <a:r>
              <a:rPr lang="en-US" sz="1600" dirty="0">
                <a:solidFill>
                  <a:srgbClr val="000000"/>
                </a:solidFill>
                <a:latin typeface="Calibri"/>
                <a:cs typeface="Calibri"/>
              </a:rPr>
              <a:t>The number and occurrence of each mission outcome</a:t>
            </a:r>
            <a:endParaRPr lang="en-US" sz="1600">
              <a:cs typeface="Calibri"/>
            </a:endParaRPr>
          </a:p>
          <a:p>
            <a:pPr marL="0" indent="0">
              <a:buNone/>
            </a:pPr>
            <a:r>
              <a:rPr lang="en-US" sz="2400" b="1" dirty="0">
                <a:solidFill>
                  <a:srgbClr val="000000"/>
                </a:solidFill>
                <a:latin typeface="Calibri"/>
                <a:cs typeface="Calibri"/>
              </a:rPr>
              <a:t>SQL</a:t>
            </a:r>
            <a:endParaRPr lang="en-US" b="1">
              <a:cs typeface="Calibri" panose="020F0502020204030204"/>
            </a:endParaRPr>
          </a:p>
          <a:p>
            <a:r>
              <a:rPr lang="en-US" sz="2000" dirty="0">
                <a:solidFill>
                  <a:srgbClr val="000000"/>
                </a:solidFill>
                <a:latin typeface="Calibri"/>
                <a:cs typeface="Calibri"/>
              </a:rPr>
              <a:t>The data is queried using SQL to answer several questions about the data such as:</a:t>
            </a:r>
            <a:endParaRPr lang="en-US" dirty="0"/>
          </a:p>
          <a:p>
            <a:pPr lvl="1">
              <a:buFont typeface="Courier New" panose="020B0604020202020204" pitchFamily="34" charset="0"/>
              <a:buChar char="o"/>
            </a:pPr>
            <a:r>
              <a:rPr lang="en-US" sz="1600" dirty="0">
                <a:solidFill>
                  <a:srgbClr val="000000"/>
                </a:solidFill>
                <a:latin typeface="Calibri"/>
                <a:cs typeface="Calibri"/>
              </a:rPr>
              <a:t>The names of the unique launch sites in the space mission</a:t>
            </a:r>
            <a:endParaRPr lang="en-US" sz="1600">
              <a:cs typeface="Calibri"/>
            </a:endParaRPr>
          </a:p>
          <a:p>
            <a:pPr lvl="1">
              <a:buFont typeface="Courier New" panose="020B0604020202020204" pitchFamily="34" charset="0"/>
              <a:buChar char="o"/>
            </a:pPr>
            <a:r>
              <a:rPr lang="en-US" sz="1600">
                <a:solidFill>
                  <a:srgbClr val="000000"/>
                </a:solidFill>
                <a:latin typeface="Calibri"/>
                <a:cs typeface="Calibri"/>
              </a:rPr>
              <a:t>The total payload mass carried by boosters launched by NASA (CRS)</a:t>
            </a:r>
            <a:endParaRPr lang="en-US" sz="1600">
              <a:cs typeface="Calibri"/>
            </a:endParaRPr>
          </a:p>
          <a:p>
            <a:pPr lvl="1">
              <a:buFont typeface="Courier New" panose="020B0604020202020204" pitchFamily="34" charset="0"/>
              <a:buChar char="o"/>
            </a:pPr>
            <a:r>
              <a:rPr lang="en-US" sz="1600" dirty="0">
                <a:solidFill>
                  <a:srgbClr val="000000"/>
                </a:solidFill>
                <a:latin typeface="Calibri"/>
                <a:cs typeface="Calibri"/>
              </a:rPr>
              <a:t>The average payload mass carried by booster version F9 v1.1</a:t>
            </a:r>
            <a:endParaRPr lang="en-US" sz="1600">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4095" y="1540843"/>
            <a:ext cx="11464757" cy="5059863"/>
          </a:xfrm>
          <a:prstGeom prst="rect">
            <a:avLst/>
          </a:prstGeom>
        </p:spPr>
        <p:txBody>
          <a:bodyPr lIns="91440" tIns="45720" rIns="91440" bIns="45720" anchor="t">
            <a:normAutofit/>
          </a:bodyPr>
          <a:lstStyle/>
          <a:p>
            <a:pPr marL="0" indent="0">
              <a:buNone/>
            </a:pPr>
            <a:r>
              <a:rPr lang="en-US" sz="2400" b="1" dirty="0">
                <a:solidFill>
                  <a:srgbClr val="000000"/>
                </a:solidFill>
                <a:latin typeface="Calibri"/>
                <a:cs typeface="Calibri"/>
              </a:rPr>
              <a:t>Matplotlib and Seaborn</a:t>
            </a:r>
            <a:endParaRPr lang="en-US" sz="2200" b="1">
              <a:solidFill>
                <a:schemeClr val="accent3">
                  <a:lumMod val="25000"/>
                </a:schemeClr>
              </a:solidFill>
              <a:latin typeface="Calibri"/>
              <a:cs typeface="Calibri"/>
            </a:endParaRPr>
          </a:p>
          <a:p>
            <a:r>
              <a:rPr lang="en-US" sz="2000" dirty="0">
                <a:solidFill>
                  <a:srgbClr val="000000"/>
                </a:solidFill>
                <a:latin typeface="Calibri"/>
                <a:cs typeface="Calibri"/>
              </a:rPr>
              <a:t>Functions from the Matplotlib and Seaborn libraries are used to visualize the data through scatterplots, bar charts, and line charts.</a:t>
            </a:r>
            <a:endParaRPr lang="en-US">
              <a:cs typeface="Calibri"/>
            </a:endParaRPr>
          </a:p>
          <a:p>
            <a:r>
              <a:rPr lang="en-US" sz="2000" dirty="0">
                <a:solidFill>
                  <a:srgbClr val="000000"/>
                </a:solidFill>
                <a:latin typeface="Calibri"/>
                <a:cs typeface="Calibri"/>
              </a:rPr>
              <a:t>The plots and charts are used to understand more about the relationships between several features, such as:</a:t>
            </a:r>
            <a:endParaRPr lang="en-US">
              <a:cs typeface="Calibri"/>
            </a:endParaRPr>
          </a:p>
          <a:p>
            <a:pPr lvl="1">
              <a:buFont typeface="Courier New" panose="020B0604020202020204" pitchFamily="34" charset="0"/>
              <a:buChar char="o"/>
            </a:pPr>
            <a:r>
              <a:rPr lang="en-US" sz="1600" dirty="0">
                <a:solidFill>
                  <a:srgbClr val="000000"/>
                </a:solidFill>
                <a:latin typeface="Calibri"/>
                <a:cs typeface="Calibri"/>
              </a:rPr>
              <a:t>The relationship between flight number and launch site</a:t>
            </a:r>
            <a:endParaRPr lang="en-US" sz="1600">
              <a:cs typeface="Calibri"/>
            </a:endParaRPr>
          </a:p>
          <a:p>
            <a:pPr lvl="1"/>
            <a:r>
              <a:rPr lang="en-US" sz="1600" dirty="0">
                <a:solidFill>
                  <a:srgbClr val="000000"/>
                </a:solidFill>
                <a:latin typeface="Calibri"/>
                <a:cs typeface="Calibri"/>
              </a:rPr>
              <a:t>The relationship between payload mass and launch site</a:t>
            </a:r>
            <a:endParaRPr lang="en-US" sz="1600">
              <a:cs typeface="Calibri" panose="020F0502020204030204"/>
            </a:endParaRPr>
          </a:p>
          <a:p>
            <a:pPr lvl="1"/>
            <a:r>
              <a:rPr lang="en-US" sz="1600" dirty="0">
                <a:solidFill>
                  <a:srgbClr val="000000"/>
                </a:solidFill>
                <a:latin typeface="Calibri"/>
                <a:cs typeface="Calibri"/>
              </a:rPr>
              <a:t>The relationship between success rate and orbit type</a:t>
            </a:r>
            <a:endParaRPr lang="en-US" sz="1600">
              <a:cs typeface="Calibri"/>
            </a:endParaRPr>
          </a:p>
          <a:p>
            <a:pPr marL="0" indent="0">
              <a:buNone/>
            </a:pPr>
            <a:r>
              <a:rPr lang="en-US" sz="2400" b="1" dirty="0">
                <a:solidFill>
                  <a:srgbClr val="000000"/>
                </a:solidFill>
                <a:latin typeface="Calibri"/>
                <a:cs typeface="Calibri"/>
              </a:rPr>
              <a:t>Folium</a:t>
            </a:r>
            <a:endParaRPr lang="en-US" b="1">
              <a:cs typeface="Calibri"/>
            </a:endParaRPr>
          </a:p>
          <a:p>
            <a:r>
              <a:rPr lang="en-US" sz="2000" dirty="0">
                <a:solidFill>
                  <a:srgbClr val="000000"/>
                </a:solidFill>
                <a:latin typeface="Calibri"/>
                <a:cs typeface="Calibri"/>
              </a:rPr>
              <a:t>Functions from the Folium libraries are used to visualize the data through interactive maps.</a:t>
            </a:r>
            <a:endParaRPr lang="en-US">
              <a:cs typeface="Calibri"/>
            </a:endParaRPr>
          </a:p>
          <a:p>
            <a:r>
              <a:rPr lang="en-US" sz="2000" dirty="0">
                <a:solidFill>
                  <a:srgbClr val="000000"/>
                </a:solidFill>
                <a:latin typeface="Calibri"/>
                <a:cs typeface="Calibri"/>
              </a:rPr>
              <a:t> The Folium library is used to:</a:t>
            </a:r>
            <a:endParaRPr lang="en-US">
              <a:cs typeface="Calibri"/>
            </a:endParaRPr>
          </a:p>
          <a:p>
            <a:pPr lvl="1"/>
            <a:r>
              <a:rPr lang="en-US" sz="1600" dirty="0">
                <a:solidFill>
                  <a:srgbClr val="000000"/>
                </a:solidFill>
                <a:latin typeface="Calibri"/>
                <a:cs typeface="Calibri"/>
              </a:rPr>
              <a:t>Mark all launch sites on a map</a:t>
            </a:r>
            <a:endParaRPr lang="en-US" sz="1600">
              <a:cs typeface="Calibri"/>
            </a:endParaRPr>
          </a:p>
          <a:p>
            <a:pPr lvl="1"/>
            <a:r>
              <a:rPr lang="en-US" sz="1600" dirty="0">
                <a:solidFill>
                  <a:srgbClr val="000000"/>
                </a:solidFill>
                <a:latin typeface="Calibri"/>
                <a:cs typeface="Calibri"/>
              </a:rPr>
              <a:t>Mark the succeeded launches and failed launches for each site on the map</a:t>
            </a:r>
            <a:endParaRPr lang="en-US" sz="1600">
              <a:cs typeface="Calibri"/>
            </a:endParaRPr>
          </a:p>
          <a:p>
            <a:pPr lvl="1"/>
            <a:r>
              <a:rPr lang="en-US" sz="1600" dirty="0">
                <a:solidFill>
                  <a:srgbClr val="000000"/>
                </a:solidFill>
                <a:latin typeface="Calibri"/>
                <a:cs typeface="Calibri"/>
              </a:rPr>
              <a:t>Mark the distances between a launch site to its proximities such as the nearest city, railway, or highway</a:t>
            </a:r>
            <a:endParaRPr lang="en-US" sz="1600">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 and Seaborn</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2400" b="1" dirty="0">
                <a:solidFill>
                  <a:srgbClr val="000000"/>
                </a:solidFill>
                <a:latin typeface="Abadi"/>
                <a:cs typeface="Calibri"/>
              </a:rPr>
              <a:t>Dash</a:t>
            </a:r>
            <a:endParaRPr lang="en-US" sz="2200" b="1" dirty="0">
              <a:solidFill>
                <a:schemeClr val="accent3">
                  <a:lumMod val="25000"/>
                </a:schemeClr>
              </a:solidFill>
              <a:latin typeface="Abadi"/>
            </a:endParaRPr>
          </a:p>
          <a:p>
            <a:r>
              <a:rPr lang="en-US" sz="2000" dirty="0">
                <a:solidFill>
                  <a:srgbClr val="000000"/>
                </a:solidFill>
                <a:latin typeface="Abadi"/>
                <a:cs typeface="Calibri"/>
              </a:rPr>
              <a:t>Functions from Dash are used to generate an interactive site where we can toggle the input using a dropdown menu and a range slider.</a:t>
            </a:r>
            <a:endParaRPr lang="en-US" sz="2000">
              <a:latin typeface="Abadi"/>
            </a:endParaRPr>
          </a:p>
          <a:p>
            <a:pPr marL="0" indent="0">
              <a:buNone/>
            </a:pPr>
            <a:endParaRPr lang="en-US" sz="2000" dirty="0">
              <a:solidFill>
                <a:srgbClr val="000000"/>
              </a:solidFill>
              <a:latin typeface="Abadi"/>
              <a:cs typeface="Calibri"/>
            </a:endParaRPr>
          </a:p>
          <a:p>
            <a:r>
              <a:rPr lang="en-US" sz="2000" dirty="0">
                <a:solidFill>
                  <a:srgbClr val="000000"/>
                </a:solidFill>
                <a:latin typeface="Abadi"/>
                <a:cs typeface="Calibri"/>
              </a:rPr>
              <a:t>Using a pie chart and a scatterplot, the interactive site shows:</a:t>
            </a:r>
            <a:endParaRPr lang="en-US" dirty="0">
              <a:latin typeface="Abadi"/>
            </a:endParaRPr>
          </a:p>
          <a:p>
            <a:pPr marL="0" indent="0">
              <a:buNone/>
            </a:pPr>
            <a:endParaRPr lang="en-US" sz="2000" dirty="0">
              <a:solidFill>
                <a:srgbClr val="000000"/>
              </a:solidFill>
              <a:latin typeface="Abadi"/>
              <a:cs typeface="Calibri"/>
            </a:endParaRPr>
          </a:p>
          <a:p>
            <a:pPr lvl="1">
              <a:buFont typeface="Courier New" panose="020B0604020202020204" pitchFamily="34" charset="0"/>
              <a:buChar char="o"/>
            </a:pPr>
            <a:r>
              <a:rPr lang="en-US" sz="1800" dirty="0">
                <a:solidFill>
                  <a:srgbClr val="000000"/>
                </a:solidFill>
                <a:latin typeface="Abadi"/>
                <a:cs typeface="Calibri"/>
              </a:rPr>
              <a:t>The total success launches from each launch site</a:t>
            </a:r>
            <a:endParaRPr lang="en-US" sz="1800">
              <a:latin typeface="Abadi"/>
              <a:cs typeface="Calibri"/>
            </a:endParaRPr>
          </a:p>
          <a:p>
            <a:pPr lvl="1">
              <a:buFont typeface="Courier New" panose="020B0604020202020204" pitchFamily="34" charset="0"/>
              <a:buChar char="o"/>
            </a:pPr>
            <a:r>
              <a:rPr lang="en-US" sz="1800" dirty="0">
                <a:solidFill>
                  <a:srgbClr val="000000"/>
                </a:solidFill>
                <a:latin typeface="Abadi"/>
                <a:cs typeface="Calibri"/>
              </a:rPr>
              <a:t>The correlation between payload mass and mission outcome (success or failure) for each launch site</a:t>
            </a:r>
            <a:endParaRPr lang="en-US" sz="1800">
              <a:latin typeface="Abad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2456"/>
            <a:ext cx="10521966" cy="4868922"/>
          </a:xfrm>
          <a:prstGeom prst="rect">
            <a:avLst/>
          </a:prstGeom>
        </p:spPr>
        <p:txBody>
          <a:bodyPr lIns="91440" tIns="45720" rIns="91440" bIns="45720" anchor="t">
            <a:normAutofit/>
          </a:bodyPr>
          <a:lstStyle/>
          <a:p>
            <a:r>
              <a:rPr lang="en-US" sz="2400" dirty="0">
                <a:solidFill>
                  <a:srgbClr val="000000"/>
                </a:solidFill>
                <a:latin typeface="Abadi"/>
                <a:cs typeface="Calibri"/>
              </a:rPr>
              <a:t>Functions from the Scikit-learn library are used to create our machine learning models.</a:t>
            </a:r>
            <a:endParaRPr lang="en-US" sz="2200">
              <a:solidFill>
                <a:schemeClr val="accent3">
                  <a:lumMod val="25000"/>
                </a:schemeClr>
              </a:solidFill>
              <a:latin typeface="Abadi"/>
            </a:endParaRPr>
          </a:p>
          <a:p>
            <a:r>
              <a:rPr lang="en-US" sz="2400" dirty="0">
                <a:solidFill>
                  <a:srgbClr val="000000"/>
                </a:solidFill>
                <a:latin typeface="Abadi"/>
                <a:cs typeface="Calibri"/>
              </a:rPr>
              <a:t>The machine learning prediction phase include the following steps:</a:t>
            </a:r>
            <a:endParaRPr lang="en-US" dirty="0">
              <a:latin typeface="Abadi"/>
            </a:endParaRPr>
          </a:p>
          <a:p>
            <a:pPr lvl="1">
              <a:buFont typeface="Courier New" panose="020B0604020202020204" pitchFamily="34" charset="0"/>
              <a:buChar char="o"/>
            </a:pPr>
            <a:r>
              <a:rPr lang="en-US" sz="1800" dirty="0">
                <a:solidFill>
                  <a:srgbClr val="000000"/>
                </a:solidFill>
                <a:latin typeface="Abadi"/>
                <a:cs typeface="Calibri"/>
              </a:rPr>
              <a:t>Standardizing the data</a:t>
            </a:r>
            <a:endParaRPr lang="en-US" sz="1800">
              <a:latin typeface="Abadi"/>
            </a:endParaRPr>
          </a:p>
          <a:p>
            <a:pPr lvl="1">
              <a:buFont typeface="Courier New" panose="020B0604020202020204" pitchFamily="34" charset="0"/>
              <a:buChar char="o"/>
            </a:pPr>
            <a:r>
              <a:rPr lang="en-US" sz="1800" dirty="0">
                <a:solidFill>
                  <a:srgbClr val="000000"/>
                </a:solidFill>
                <a:latin typeface="Abadi"/>
                <a:cs typeface="Calibri"/>
              </a:rPr>
              <a:t>Splitting the data into training and test data</a:t>
            </a:r>
            <a:endParaRPr lang="en-US" sz="1800">
              <a:latin typeface="Abadi"/>
            </a:endParaRPr>
          </a:p>
          <a:p>
            <a:pPr lvl="1">
              <a:buFont typeface="Courier New" panose="020B0604020202020204" pitchFamily="34" charset="0"/>
              <a:buChar char="o"/>
            </a:pPr>
            <a:r>
              <a:rPr lang="en-US" sz="1800" dirty="0">
                <a:solidFill>
                  <a:srgbClr val="000000"/>
                </a:solidFill>
                <a:latin typeface="Abadi"/>
                <a:cs typeface="Calibri"/>
              </a:rPr>
              <a:t>Creating machine learning models, which include:</a:t>
            </a:r>
            <a:endParaRPr lang="en-US" sz="1800">
              <a:latin typeface="Abadi"/>
            </a:endParaRPr>
          </a:p>
          <a:p>
            <a:pPr lvl="2">
              <a:buFont typeface="Wingdings" panose="020B0604020202020204" pitchFamily="34" charset="0"/>
              <a:buChar char="§"/>
            </a:pPr>
            <a:r>
              <a:rPr lang="en-US" sz="1600" dirty="0">
                <a:solidFill>
                  <a:srgbClr val="000000"/>
                </a:solidFill>
                <a:latin typeface="Abadi"/>
                <a:cs typeface="Calibri"/>
              </a:rPr>
              <a:t>Logistic regression</a:t>
            </a:r>
            <a:endParaRPr lang="en-US" sz="1600">
              <a:latin typeface="Abadi"/>
            </a:endParaRPr>
          </a:p>
          <a:p>
            <a:pPr lvl="2">
              <a:buFont typeface="Wingdings" panose="020B0604020202020204" pitchFamily="34" charset="0"/>
              <a:buChar char="§"/>
            </a:pPr>
            <a:r>
              <a:rPr lang="en-US" sz="1600" dirty="0">
                <a:solidFill>
                  <a:srgbClr val="000000"/>
                </a:solidFill>
                <a:latin typeface="Abadi"/>
                <a:cs typeface="Calibri"/>
              </a:rPr>
              <a:t>Support vector machine (SVM)</a:t>
            </a:r>
            <a:endParaRPr lang="en-US" sz="1600">
              <a:latin typeface="Abadi"/>
            </a:endParaRPr>
          </a:p>
          <a:p>
            <a:pPr lvl="2">
              <a:buFont typeface="Wingdings" panose="020B0604020202020204" pitchFamily="34" charset="0"/>
              <a:buChar char="§"/>
            </a:pPr>
            <a:r>
              <a:rPr lang="en-US" sz="1600" dirty="0">
                <a:solidFill>
                  <a:srgbClr val="000000"/>
                </a:solidFill>
                <a:latin typeface="Abadi"/>
                <a:cs typeface="Calibri"/>
              </a:rPr>
              <a:t>Decision tree</a:t>
            </a:r>
            <a:endParaRPr lang="en-US" sz="1600">
              <a:latin typeface="Abadi"/>
            </a:endParaRPr>
          </a:p>
          <a:p>
            <a:pPr lvl="2">
              <a:buFont typeface="Wingdings" panose="020B0604020202020204" pitchFamily="34" charset="0"/>
              <a:buChar char="§"/>
            </a:pPr>
            <a:r>
              <a:rPr lang="en-US" sz="1600" dirty="0">
                <a:solidFill>
                  <a:srgbClr val="000000"/>
                </a:solidFill>
                <a:latin typeface="Abadi"/>
                <a:cs typeface="Calibri"/>
              </a:rPr>
              <a:t>K nearest neighbors (KNN)</a:t>
            </a:r>
            <a:endParaRPr lang="en-US" sz="1600">
              <a:latin typeface="Abadi"/>
            </a:endParaRPr>
          </a:p>
          <a:p>
            <a:r>
              <a:rPr lang="en-US" sz="2000" dirty="0">
                <a:solidFill>
                  <a:srgbClr val="000000"/>
                </a:solidFill>
                <a:latin typeface="Abadi"/>
                <a:cs typeface="Calibri"/>
              </a:rPr>
              <a:t>Fit the models on the training set </a:t>
            </a:r>
            <a:endParaRPr lang="en-US">
              <a:latin typeface="Abadi"/>
            </a:endParaRPr>
          </a:p>
          <a:p>
            <a:r>
              <a:rPr lang="en-US" sz="2000" dirty="0">
                <a:solidFill>
                  <a:srgbClr val="000000"/>
                </a:solidFill>
                <a:latin typeface="Abadi"/>
                <a:cs typeface="Calibri"/>
              </a:rPr>
              <a:t>Find the best combination of hyperparameters for each model</a:t>
            </a:r>
            <a:endParaRPr lang="en-US">
              <a:latin typeface="Abadi"/>
            </a:endParaRPr>
          </a:p>
          <a:p>
            <a:r>
              <a:rPr lang="en-US" sz="2000" dirty="0">
                <a:solidFill>
                  <a:srgbClr val="000000"/>
                </a:solidFill>
                <a:latin typeface="Abadi"/>
                <a:cs typeface="Calibri"/>
              </a:rPr>
              <a:t>Evaluate the models based on their accuracy scores and confusion matrix</a:t>
            </a:r>
            <a:endParaRPr lang="en-US" dirty="0">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9239" y="1721073"/>
            <a:ext cx="10921856" cy="40370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rgbClr val="000000"/>
                </a:solidFill>
                <a:latin typeface="Abadi"/>
                <a:cs typeface="Calibri"/>
              </a:rPr>
              <a:t>The results are split into 5 sections:</a:t>
            </a:r>
            <a:endParaRPr lang="en-US" sz="2200" dirty="0">
              <a:solidFill>
                <a:schemeClr val="accent3">
                  <a:lumMod val="25000"/>
                </a:schemeClr>
              </a:solidFill>
              <a:latin typeface="Abadi"/>
            </a:endParaRPr>
          </a:p>
          <a:p>
            <a:pPr lvl="1"/>
            <a:r>
              <a:rPr lang="en-US" sz="1600" dirty="0">
                <a:solidFill>
                  <a:srgbClr val="000000"/>
                </a:solidFill>
                <a:latin typeface="Abadi"/>
                <a:cs typeface="Calibri"/>
              </a:rPr>
              <a:t>SQL (EDA with SQL)</a:t>
            </a:r>
            <a:endParaRPr lang="en-US" sz="1600">
              <a:latin typeface="Abadi"/>
            </a:endParaRPr>
          </a:p>
          <a:p>
            <a:pPr lvl="1"/>
            <a:r>
              <a:rPr lang="en-US" sz="1600" dirty="0">
                <a:solidFill>
                  <a:srgbClr val="000000"/>
                </a:solidFill>
                <a:latin typeface="Abadi"/>
                <a:cs typeface="Calibri"/>
              </a:rPr>
              <a:t>Matplotlib and Seaborn (EDA with Visualization)</a:t>
            </a:r>
            <a:endParaRPr lang="en-US" sz="1600">
              <a:latin typeface="Abadi"/>
            </a:endParaRPr>
          </a:p>
          <a:p>
            <a:pPr lvl="1"/>
            <a:r>
              <a:rPr lang="en-US" sz="1600" dirty="0">
                <a:solidFill>
                  <a:srgbClr val="000000"/>
                </a:solidFill>
                <a:latin typeface="Abadi"/>
                <a:cs typeface="Calibri"/>
              </a:rPr>
              <a:t>Folium</a:t>
            </a:r>
            <a:endParaRPr lang="en-US" sz="1600" dirty="0">
              <a:latin typeface="Abadi"/>
            </a:endParaRPr>
          </a:p>
          <a:p>
            <a:pPr lvl="1"/>
            <a:r>
              <a:rPr lang="en-US" sz="1600" dirty="0">
                <a:solidFill>
                  <a:srgbClr val="000000"/>
                </a:solidFill>
                <a:latin typeface="Abadi"/>
                <a:cs typeface="Calibri"/>
              </a:rPr>
              <a:t>Dash</a:t>
            </a:r>
            <a:endParaRPr lang="en-US" sz="1600">
              <a:latin typeface="Abadi"/>
            </a:endParaRPr>
          </a:p>
          <a:p>
            <a:pPr lvl="1"/>
            <a:r>
              <a:rPr lang="en-US" sz="1600" dirty="0">
                <a:solidFill>
                  <a:srgbClr val="000000"/>
                </a:solidFill>
                <a:latin typeface="Abadi"/>
                <a:cs typeface="Calibri"/>
              </a:rPr>
              <a:t>Predictive Analysis </a:t>
            </a:r>
            <a:endParaRPr lang="en-US" sz="1600">
              <a:latin typeface="Abadi"/>
            </a:endParaRPr>
          </a:p>
          <a:p>
            <a:r>
              <a:rPr lang="en-US" sz="2400" dirty="0">
                <a:solidFill>
                  <a:srgbClr val="000000"/>
                </a:solidFill>
                <a:latin typeface="Abadi"/>
                <a:cs typeface="Calibri"/>
              </a:rPr>
              <a:t>In all of the graphs that follow, class 0 represents a failed launch outcome while class 1 represents a successful launch outcome.</a:t>
            </a:r>
            <a:endParaRPr lang="en-US" dirty="0">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1395" y="1451029"/>
            <a:ext cx="11137816" cy="980004"/>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below figure shows the Flight Number of rockets and the base from they are launched</a:t>
            </a:r>
            <a:endParaRPr lang="en-US"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screen shot of a graph&#10;&#10;Description automatically generated">
            <a:extLst>
              <a:ext uri="{FF2B5EF4-FFF2-40B4-BE49-F238E27FC236}">
                <a16:creationId xmlns:a16="http://schemas.microsoft.com/office/drawing/2014/main" id="{246CF73B-F5FF-CF63-3C48-04FE2DB84DF2}"/>
              </a:ext>
            </a:extLst>
          </p:cNvPr>
          <p:cNvPicPr>
            <a:picLocks noChangeAspect="1"/>
          </p:cNvPicPr>
          <p:nvPr/>
        </p:nvPicPr>
        <p:blipFill>
          <a:blip r:embed="rId3"/>
          <a:stretch>
            <a:fillRect/>
          </a:stretch>
        </p:blipFill>
        <p:spPr>
          <a:xfrm>
            <a:off x="576356" y="2225377"/>
            <a:ext cx="11027432" cy="4412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9682"/>
            <a:ext cx="10847747" cy="993627"/>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This figure shows relation between payload and Launch site. Depending on payload what site was chosen for what payload category</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9CECF24-1544-F3DC-6ACD-C7071C15591F}"/>
              </a:ext>
            </a:extLst>
          </p:cNvPr>
          <p:cNvPicPr>
            <a:picLocks noChangeAspect="1"/>
          </p:cNvPicPr>
          <p:nvPr/>
        </p:nvPicPr>
        <p:blipFill>
          <a:blip r:embed="rId3"/>
          <a:stretch>
            <a:fillRect/>
          </a:stretch>
        </p:blipFill>
        <p:spPr>
          <a:xfrm>
            <a:off x="761999" y="2605344"/>
            <a:ext cx="10524227" cy="34157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08303"/>
            <a:ext cx="10818992" cy="84985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TextBox 1">
            <a:extLst>
              <a:ext uri="{FF2B5EF4-FFF2-40B4-BE49-F238E27FC236}">
                <a16:creationId xmlns:a16="http://schemas.microsoft.com/office/drawing/2014/main" id="{FE1A6946-F2C0-49B8-0435-73DF3A12E412}"/>
              </a:ext>
            </a:extLst>
          </p:cNvPr>
          <p:cNvSpPr txBox="1"/>
          <p:nvPr/>
        </p:nvSpPr>
        <p:spPr>
          <a:xfrm>
            <a:off x="851646" y="1718235"/>
            <a:ext cx="10757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This figure shows the relation between orbital type and success rate of rockets launched to those orbits</a:t>
            </a:r>
            <a:endParaRPr lang="en-US" dirty="0"/>
          </a:p>
        </p:txBody>
      </p:sp>
      <p:pic>
        <p:nvPicPr>
          <p:cNvPr id="6" name="Picture 5" descr="A graph of different colored bars&#10;&#10;Description automatically generated">
            <a:extLst>
              <a:ext uri="{FF2B5EF4-FFF2-40B4-BE49-F238E27FC236}">
                <a16:creationId xmlns:a16="http://schemas.microsoft.com/office/drawing/2014/main" id="{A98760EF-DF96-1A47-4954-FE77EFB11EB1}"/>
              </a:ext>
            </a:extLst>
          </p:cNvPr>
          <p:cNvPicPr>
            <a:picLocks noChangeAspect="1"/>
          </p:cNvPicPr>
          <p:nvPr/>
        </p:nvPicPr>
        <p:blipFill>
          <a:blip r:embed="rId3"/>
          <a:stretch>
            <a:fillRect/>
          </a:stretch>
        </p:blipFill>
        <p:spPr>
          <a:xfrm>
            <a:off x="1135812" y="2412020"/>
            <a:ext cx="9905998" cy="401803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0322"/>
            <a:ext cx="10703973" cy="6629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figure shows the flight numbers and their orbital types </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9E567101-99B8-987A-7473-B7D91209FA03}"/>
              </a:ext>
            </a:extLst>
          </p:cNvPr>
          <p:cNvPicPr>
            <a:picLocks noChangeAspect="1"/>
          </p:cNvPicPr>
          <p:nvPr/>
        </p:nvPicPr>
        <p:blipFill>
          <a:blip r:embed="rId3"/>
          <a:stretch>
            <a:fillRect/>
          </a:stretch>
        </p:blipFill>
        <p:spPr>
          <a:xfrm>
            <a:off x="416944" y="2161644"/>
            <a:ext cx="10696755" cy="45044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Discussion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2948"/>
            <a:ext cx="10833370" cy="56230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figure shows the type of payload is used for various orbital levels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screen shot of a graph&#10;&#10;Description automatically generated">
            <a:extLst>
              <a:ext uri="{FF2B5EF4-FFF2-40B4-BE49-F238E27FC236}">
                <a16:creationId xmlns:a16="http://schemas.microsoft.com/office/drawing/2014/main" id="{38107709-4569-54E6-5C2D-D3722A0FB9D8}"/>
              </a:ext>
            </a:extLst>
          </p:cNvPr>
          <p:cNvPicPr>
            <a:picLocks noChangeAspect="1"/>
          </p:cNvPicPr>
          <p:nvPr/>
        </p:nvPicPr>
        <p:blipFill>
          <a:blip r:embed="rId3"/>
          <a:stretch>
            <a:fillRect/>
          </a:stretch>
        </p:blipFill>
        <p:spPr>
          <a:xfrm>
            <a:off x="1035169" y="2023099"/>
            <a:ext cx="9057735" cy="47239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0323"/>
            <a:ext cx="10517068" cy="67732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figure shows the successful trend of rocket launches.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line graph with numbers and text&#10;&#10;Description automatically generated">
            <a:extLst>
              <a:ext uri="{FF2B5EF4-FFF2-40B4-BE49-F238E27FC236}">
                <a16:creationId xmlns:a16="http://schemas.microsoft.com/office/drawing/2014/main" id="{DA0B0579-41FD-DE09-143E-0284FFF451BE}"/>
              </a:ext>
            </a:extLst>
          </p:cNvPr>
          <p:cNvPicPr>
            <a:picLocks noChangeAspect="1"/>
          </p:cNvPicPr>
          <p:nvPr/>
        </p:nvPicPr>
        <p:blipFill>
          <a:blip r:embed="rId3"/>
          <a:stretch>
            <a:fillRect/>
          </a:stretch>
        </p:blipFill>
        <p:spPr>
          <a:xfrm>
            <a:off x="977660" y="2253553"/>
            <a:ext cx="9834112" cy="43924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5571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below figure shows all </a:t>
            </a:r>
            <a:r>
              <a:rPr lang="en-US" sz="2200" dirty="0" err="1">
                <a:solidFill>
                  <a:schemeClr val="accent3">
                    <a:lumMod val="25000"/>
                  </a:schemeClr>
                </a:solidFill>
                <a:latin typeface="Abadi"/>
              </a:rPr>
              <a:t>lauch</a:t>
            </a:r>
            <a:r>
              <a:rPr lang="en-US" sz="2200" dirty="0">
                <a:solidFill>
                  <a:schemeClr val="accent3">
                    <a:lumMod val="25000"/>
                  </a:schemeClr>
                </a:solidFill>
                <a:latin typeface="Abadi"/>
              </a:rPr>
              <a:t> site names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F4CB4504-9954-A4E1-898B-B8F07F0A581D}"/>
              </a:ext>
            </a:extLst>
          </p:cNvPr>
          <p:cNvPicPr>
            <a:picLocks noChangeAspect="1"/>
          </p:cNvPicPr>
          <p:nvPr/>
        </p:nvPicPr>
        <p:blipFill>
          <a:blip r:embed="rId3"/>
          <a:stretch>
            <a:fillRect/>
          </a:stretch>
        </p:blipFill>
        <p:spPr>
          <a:xfrm>
            <a:off x="920152" y="2552318"/>
            <a:ext cx="9172753" cy="367993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2455"/>
            <a:ext cx="9745589" cy="55571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figure shows 5 records where launch sites begin with `CCA`</a:t>
            </a:r>
            <a:endParaRPr lang="en-US"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2E245E59-5940-CC47-7CA5-B3981D1DF264}"/>
              </a:ext>
            </a:extLst>
          </p:cNvPr>
          <p:cNvPicPr>
            <a:picLocks noChangeAspect="1"/>
          </p:cNvPicPr>
          <p:nvPr/>
        </p:nvPicPr>
        <p:blipFill>
          <a:blip r:embed="rId3"/>
          <a:stretch>
            <a:fillRect/>
          </a:stretch>
        </p:blipFill>
        <p:spPr>
          <a:xfrm>
            <a:off x="603849" y="2113994"/>
            <a:ext cx="10265433" cy="457095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9406" y="1466191"/>
            <a:ext cx="9745589" cy="55571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carried by boosters from NASA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Total Payload Mass and Average Payload Mass by F9 v1.1</a:t>
            </a:r>
          </a:p>
        </p:txBody>
      </p:sp>
      <p:pic>
        <p:nvPicPr>
          <p:cNvPr id="2" name="Picture 1" descr="A close up of a number&#10;&#10;Description automatically generated">
            <a:extLst>
              <a:ext uri="{FF2B5EF4-FFF2-40B4-BE49-F238E27FC236}">
                <a16:creationId xmlns:a16="http://schemas.microsoft.com/office/drawing/2014/main" id="{EF37F877-F0E9-B95F-7B7A-98C7D11DF0A4}"/>
              </a:ext>
            </a:extLst>
          </p:cNvPr>
          <p:cNvPicPr>
            <a:picLocks noChangeAspect="1"/>
          </p:cNvPicPr>
          <p:nvPr/>
        </p:nvPicPr>
        <p:blipFill>
          <a:blip r:embed="rId3"/>
          <a:stretch>
            <a:fillRect/>
          </a:stretch>
        </p:blipFill>
        <p:spPr>
          <a:xfrm>
            <a:off x="2124075" y="2252483"/>
            <a:ext cx="3975699" cy="929675"/>
          </a:xfrm>
          <a:prstGeom prst="rect">
            <a:avLst/>
          </a:prstGeom>
        </p:spPr>
      </p:pic>
      <p:sp>
        <p:nvSpPr>
          <p:cNvPr id="6" name="TextBox 5">
            <a:extLst>
              <a:ext uri="{FF2B5EF4-FFF2-40B4-BE49-F238E27FC236}">
                <a16:creationId xmlns:a16="http://schemas.microsoft.com/office/drawing/2014/main" id="{A355EECB-1FF9-6A54-B4E5-7F5DD800864C}"/>
              </a:ext>
            </a:extLst>
          </p:cNvPr>
          <p:cNvSpPr txBox="1"/>
          <p:nvPr/>
        </p:nvSpPr>
        <p:spPr>
          <a:xfrm>
            <a:off x="775813" y="3600823"/>
            <a:ext cx="10161128" cy="7233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accent3">
                    <a:lumMod val="25000"/>
                  </a:schemeClr>
                </a:solidFill>
                <a:latin typeface="Abadi"/>
                <a:ea typeface="+mn-lt"/>
                <a:cs typeface="+mn-lt"/>
              </a:rPr>
              <a:t>The average payload mass carried by booster version F9 v1.1</a:t>
            </a:r>
          </a:p>
          <a:p>
            <a:pPr algn="l"/>
            <a:endParaRPr lang="en-US" dirty="0">
              <a:cs typeface="Calibri"/>
            </a:endParaRPr>
          </a:p>
        </p:txBody>
      </p:sp>
      <p:pic>
        <p:nvPicPr>
          <p:cNvPr id="7" name="Picture 6" descr="A blue and white rectangle with black text&#10;&#10;Description automatically generated">
            <a:extLst>
              <a:ext uri="{FF2B5EF4-FFF2-40B4-BE49-F238E27FC236}">
                <a16:creationId xmlns:a16="http://schemas.microsoft.com/office/drawing/2014/main" id="{C2F4C250-DEF3-4907-7F32-AF35CE227C05}"/>
              </a:ext>
            </a:extLst>
          </p:cNvPr>
          <p:cNvPicPr>
            <a:picLocks noChangeAspect="1"/>
          </p:cNvPicPr>
          <p:nvPr/>
        </p:nvPicPr>
        <p:blipFill>
          <a:blip r:embed="rId4"/>
          <a:stretch>
            <a:fillRect/>
          </a:stretch>
        </p:blipFill>
        <p:spPr>
          <a:xfrm>
            <a:off x="1458403" y="4547558"/>
            <a:ext cx="5867759" cy="83963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482" y="1710606"/>
            <a:ext cx="9745589" cy="55571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The first successful landing outcome on ground pad</a:t>
            </a:r>
            <a:endParaRPr lang="en-US" dirty="0">
              <a:solidFill>
                <a:schemeClr val="accent3">
                  <a:lumMod val="25000"/>
                </a:schemeClr>
              </a:solidFill>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First Successful Ground Landing Date and Successful Drone Ship Landing with Payload between 4000 and 6000</a:t>
            </a:r>
          </a:p>
        </p:txBody>
      </p:sp>
      <p:pic>
        <p:nvPicPr>
          <p:cNvPr id="2" name="Picture 1" descr="A close up of a text&#10;&#10;Description automatically generated">
            <a:extLst>
              <a:ext uri="{FF2B5EF4-FFF2-40B4-BE49-F238E27FC236}">
                <a16:creationId xmlns:a16="http://schemas.microsoft.com/office/drawing/2014/main" id="{F217EF03-4515-9EA1-1F49-7D7F4F4E3C4F}"/>
              </a:ext>
            </a:extLst>
          </p:cNvPr>
          <p:cNvPicPr>
            <a:picLocks noChangeAspect="1"/>
          </p:cNvPicPr>
          <p:nvPr/>
        </p:nvPicPr>
        <p:blipFill>
          <a:blip r:embed="rId3"/>
          <a:stretch>
            <a:fillRect/>
          </a:stretch>
        </p:blipFill>
        <p:spPr>
          <a:xfrm>
            <a:off x="2269107" y="2271623"/>
            <a:ext cx="5640956" cy="862641"/>
          </a:xfrm>
          <a:prstGeom prst="rect">
            <a:avLst/>
          </a:prstGeom>
        </p:spPr>
      </p:pic>
      <p:sp>
        <p:nvSpPr>
          <p:cNvPr id="6" name="TextBox 5">
            <a:extLst>
              <a:ext uri="{FF2B5EF4-FFF2-40B4-BE49-F238E27FC236}">
                <a16:creationId xmlns:a16="http://schemas.microsoft.com/office/drawing/2014/main" id="{EA8230F6-D571-3C0A-8CF2-3FD823750B33}"/>
              </a:ext>
            </a:extLst>
          </p:cNvPr>
          <p:cNvSpPr txBox="1"/>
          <p:nvPr/>
        </p:nvSpPr>
        <p:spPr>
          <a:xfrm>
            <a:off x="597646" y="3630706"/>
            <a:ext cx="10682941"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accent3">
                    <a:lumMod val="25000"/>
                  </a:schemeClr>
                </a:solidFill>
                <a:latin typeface="Abadi"/>
                <a:ea typeface="+mn-lt"/>
                <a:cs typeface="+mn-lt"/>
              </a:rPr>
              <a:t>The names of boosters which have successfully landed on drone ship and had payload mass greater than 4000 but less than 6000</a:t>
            </a:r>
          </a:p>
          <a:p>
            <a:pPr algn="l"/>
            <a:endParaRPr lang="en-US" dirty="0">
              <a:cs typeface="Calibri"/>
            </a:endParaRPr>
          </a:p>
        </p:txBody>
      </p:sp>
      <p:pic>
        <p:nvPicPr>
          <p:cNvPr id="7" name="Picture 6" descr="A screenshot of a computer&#10;&#10;Description automatically generated">
            <a:extLst>
              <a:ext uri="{FF2B5EF4-FFF2-40B4-BE49-F238E27FC236}">
                <a16:creationId xmlns:a16="http://schemas.microsoft.com/office/drawing/2014/main" id="{35CF2EB8-E39F-57A6-4722-C6C44FBCC388}"/>
              </a:ext>
            </a:extLst>
          </p:cNvPr>
          <p:cNvPicPr>
            <a:picLocks noChangeAspect="1"/>
          </p:cNvPicPr>
          <p:nvPr/>
        </p:nvPicPr>
        <p:blipFill>
          <a:blip r:embed="rId4"/>
          <a:stretch>
            <a:fillRect/>
          </a:stretch>
        </p:blipFill>
        <p:spPr>
          <a:xfrm>
            <a:off x="2684972" y="4493913"/>
            <a:ext cx="4507301" cy="20539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5523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The total number of successful and failure mission outcomes</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0B49CB"/>
                </a:solidFill>
                <a:latin typeface="Abadi"/>
              </a:rPr>
              <a:t>Total Number of Successful and Failure Mission Outcomes and Boosters Carried Maximum Payload</a:t>
            </a:r>
          </a:p>
        </p:txBody>
      </p:sp>
      <p:pic>
        <p:nvPicPr>
          <p:cNvPr id="2" name="Picture 1" descr="A blue rectangle with black text&#10;&#10;Description automatically generated">
            <a:extLst>
              <a:ext uri="{FF2B5EF4-FFF2-40B4-BE49-F238E27FC236}">
                <a16:creationId xmlns:a16="http://schemas.microsoft.com/office/drawing/2014/main" id="{7D7BDF93-93F3-0B47-A61C-645B5257C4FC}"/>
              </a:ext>
            </a:extLst>
          </p:cNvPr>
          <p:cNvPicPr>
            <a:picLocks noChangeAspect="1"/>
          </p:cNvPicPr>
          <p:nvPr/>
        </p:nvPicPr>
        <p:blipFill>
          <a:blip r:embed="rId3"/>
          <a:stretch>
            <a:fillRect/>
          </a:stretch>
        </p:blipFill>
        <p:spPr>
          <a:xfrm>
            <a:off x="2547686" y="2403392"/>
            <a:ext cx="6481678" cy="1021848"/>
          </a:xfrm>
          <a:prstGeom prst="rect">
            <a:avLst/>
          </a:prstGeom>
        </p:spPr>
      </p:pic>
      <p:sp>
        <p:nvSpPr>
          <p:cNvPr id="8" name="TextBox 7">
            <a:extLst>
              <a:ext uri="{FF2B5EF4-FFF2-40B4-BE49-F238E27FC236}">
                <a16:creationId xmlns:a16="http://schemas.microsoft.com/office/drawing/2014/main" id="{E2D8D8CD-D464-DAF4-63B6-999F7B96A358}"/>
              </a:ext>
            </a:extLst>
          </p:cNvPr>
          <p:cNvSpPr txBox="1"/>
          <p:nvPr/>
        </p:nvSpPr>
        <p:spPr>
          <a:xfrm>
            <a:off x="820978" y="3932675"/>
            <a:ext cx="96520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accent3">
                    <a:lumMod val="25000"/>
                  </a:schemeClr>
                </a:solidFill>
                <a:latin typeface="Abadi"/>
                <a:ea typeface="+mn-lt"/>
                <a:cs typeface="+mn-lt"/>
              </a:rPr>
              <a:t>The names of the booster which have carried the maximum payload mass</a:t>
            </a:r>
          </a:p>
          <a:p>
            <a:pPr algn="l"/>
            <a:endParaRPr lang="en-US" dirty="0">
              <a:cs typeface="Calibri"/>
            </a:endParaRPr>
          </a:p>
        </p:txBody>
      </p:sp>
      <p:pic>
        <p:nvPicPr>
          <p:cNvPr id="9" name="Picture 8" descr="A screenshot of a computer&#10;&#10;Description automatically generated">
            <a:extLst>
              <a:ext uri="{FF2B5EF4-FFF2-40B4-BE49-F238E27FC236}">
                <a16:creationId xmlns:a16="http://schemas.microsoft.com/office/drawing/2014/main" id="{804BF635-5765-F3AB-EBD2-A1F571DA691D}"/>
              </a:ext>
            </a:extLst>
          </p:cNvPr>
          <p:cNvPicPr>
            <a:picLocks noChangeAspect="1"/>
          </p:cNvPicPr>
          <p:nvPr/>
        </p:nvPicPr>
        <p:blipFill>
          <a:blip r:embed="rId4"/>
          <a:stretch>
            <a:fillRect/>
          </a:stretch>
        </p:blipFill>
        <p:spPr>
          <a:xfrm rot="16200000">
            <a:off x="4540251" y="2408155"/>
            <a:ext cx="2362867" cy="633295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8678"/>
            <a:ext cx="9745589" cy="75523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a:solidFill>
                <a:schemeClr val="accent3">
                  <a:lumMod val="25000"/>
                </a:schemeClr>
              </a:solidFill>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2015 Launch Records </a:t>
            </a:r>
          </a:p>
        </p:txBody>
      </p:sp>
      <p:pic>
        <p:nvPicPr>
          <p:cNvPr id="2" name="Picture 1" descr="A screenshot of a computer program&#10;&#10;Description automatically generated">
            <a:extLst>
              <a:ext uri="{FF2B5EF4-FFF2-40B4-BE49-F238E27FC236}">
                <a16:creationId xmlns:a16="http://schemas.microsoft.com/office/drawing/2014/main" id="{EF8A6B94-3EA1-2158-EB86-35DEC959B820}"/>
              </a:ext>
            </a:extLst>
          </p:cNvPr>
          <p:cNvPicPr>
            <a:picLocks noChangeAspect="1"/>
          </p:cNvPicPr>
          <p:nvPr/>
        </p:nvPicPr>
        <p:blipFill>
          <a:blip r:embed="rId3"/>
          <a:stretch>
            <a:fillRect/>
          </a:stretch>
        </p:blipFill>
        <p:spPr>
          <a:xfrm>
            <a:off x="3814011" y="2471654"/>
            <a:ext cx="4082715" cy="12296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6020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97EEFB0A-66B4-D2F1-FAB7-D6F48E1B6876}"/>
              </a:ext>
            </a:extLst>
          </p:cNvPr>
          <p:cNvPicPr>
            <a:picLocks noChangeAspect="1"/>
          </p:cNvPicPr>
          <p:nvPr/>
        </p:nvPicPr>
        <p:blipFill>
          <a:blip r:embed="rId3"/>
          <a:stretch>
            <a:fillRect/>
          </a:stretch>
        </p:blipFill>
        <p:spPr>
          <a:xfrm>
            <a:off x="3048360" y="3246048"/>
            <a:ext cx="4355620" cy="344265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1997" y="1419766"/>
            <a:ext cx="10688983" cy="490741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1"/>
                </a:solidFill>
                <a:latin typeface="Calibri"/>
                <a:cs typeface="Calibri"/>
              </a:rPr>
              <a:t>The intention behind this capstone project was to predict if a SpaceX Falcon 9 first stage will land successfully or not using different machine learning classification algorithms.</a:t>
            </a:r>
          </a:p>
          <a:p>
            <a:pPr marL="342900" indent="-342900"/>
            <a:r>
              <a:rPr lang="en-US" sz="2400" dirty="0">
                <a:solidFill>
                  <a:schemeClr val="tx1"/>
                </a:solidFill>
                <a:latin typeface="Calibri"/>
                <a:cs typeface="Calibri"/>
              </a:rPr>
              <a:t> The general view of this project goes like this :</a:t>
            </a:r>
          </a:p>
          <a:p>
            <a:pPr marL="800100" lvl="1" indent="-342900">
              <a:lnSpc>
                <a:spcPct val="80000"/>
              </a:lnSpc>
              <a:buFont typeface="Courier New"/>
              <a:buChar char="o"/>
            </a:pPr>
            <a:r>
              <a:rPr lang="en-US" dirty="0">
                <a:solidFill>
                  <a:schemeClr val="tx1"/>
                </a:solidFill>
                <a:latin typeface="Calibri"/>
                <a:cs typeface="Calibri"/>
              </a:rPr>
              <a:t>    Data collection, wrangling, and formatting</a:t>
            </a:r>
          </a:p>
          <a:p>
            <a:pPr marL="800100" lvl="1" indent="-342900">
              <a:lnSpc>
                <a:spcPct val="80000"/>
              </a:lnSpc>
              <a:buFont typeface="Courier New"/>
              <a:buChar char="o"/>
            </a:pPr>
            <a:r>
              <a:rPr lang="en-US" dirty="0">
                <a:solidFill>
                  <a:schemeClr val="tx1"/>
                </a:solidFill>
                <a:latin typeface="Calibri"/>
                <a:cs typeface="Calibri"/>
              </a:rPr>
              <a:t>    Exploratory data analysis</a:t>
            </a:r>
          </a:p>
          <a:p>
            <a:pPr marL="800100" lvl="1" indent="-342900">
              <a:lnSpc>
                <a:spcPct val="80000"/>
              </a:lnSpc>
              <a:buFont typeface="Courier New"/>
              <a:buChar char="o"/>
            </a:pPr>
            <a:r>
              <a:rPr lang="en-US" dirty="0">
                <a:solidFill>
                  <a:schemeClr val="tx1"/>
                </a:solidFill>
                <a:latin typeface="Calibri"/>
                <a:cs typeface="Calibri"/>
              </a:rPr>
              <a:t>    Interactive data visualization</a:t>
            </a:r>
          </a:p>
          <a:p>
            <a:pPr marL="800100" lvl="1" indent="-342900">
              <a:buFont typeface="Courier New"/>
              <a:buChar char="o"/>
            </a:pPr>
            <a:r>
              <a:rPr lang="en-US" dirty="0">
                <a:solidFill>
                  <a:schemeClr val="tx1"/>
                </a:solidFill>
                <a:latin typeface="Calibri"/>
                <a:cs typeface="Calibri"/>
              </a:rPr>
              <a:t>    Machine learning prediction</a:t>
            </a:r>
          </a:p>
          <a:p>
            <a:r>
              <a:rPr lang="en-US" sz="2400" dirty="0">
                <a:solidFill>
                  <a:schemeClr val="tx1"/>
                </a:solidFill>
                <a:latin typeface="Calibri"/>
                <a:cs typeface="Calibri"/>
              </a:rPr>
              <a:t>According to our plots, a couple of features of the rocket launches are slightly correlated with the launch outcome, that is, as success or failure.</a:t>
            </a:r>
          </a:p>
          <a:p>
            <a:r>
              <a:rPr lang="en-US" sz="2400" dirty="0">
                <a:solidFill>
                  <a:schemeClr val="tx1"/>
                </a:solidFill>
                <a:latin typeface="Calibri"/>
                <a:cs typeface="Calibri"/>
              </a:rPr>
              <a:t>It therefore leads to the conclusion that a decision tree model might be the most appropriate of the machine learning algorithms that can predict whether the Falcon 9 performs a successful first stage.</a:t>
            </a:r>
          </a:p>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0605"/>
            <a:ext cx="9745589" cy="800133"/>
          </a:xfrm>
          <a:prstGeom prst="rect">
            <a:avLst/>
          </a:prstGeom>
        </p:spPr>
        <p:txBody>
          <a:bodyPr lIns="91440" tIns="45720" rIns="91440" bIns="45720" anchor="t">
            <a:normAutofit fontScale="92500"/>
          </a:bodyPr>
          <a:lstStyle/>
          <a:p>
            <a:pPr marL="0" indent="0">
              <a:buNone/>
            </a:pPr>
            <a:r>
              <a:rPr lang="en-US" sz="2200" dirty="0">
                <a:solidFill>
                  <a:schemeClr val="accent3">
                    <a:lumMod val="25000"/>
                  </a:schemeClr>
                </a:solidFill>
                <a:latin typeface="Abadi"/>
              </a:rPr>
              <a:t>Exploring the generated folium map and all launch sites’ location markers on a global map and they are </a:t>
            </a:r>
            <a:r>
              <a:rPr lang="en-US" sz="2200" dirty="0">
                <a:solidFill>
                  <a:schemeClr val="accent3">
                    <a:lumMod val="25000"/>
                  </a:schemeClr>
                </a:solidFill>
                <a:latin typeface="Abadi"/>
                <a:ea typeface="+mn-lt"/>
                <a:cs typeface="+mn-lt"/>
              </a:rPr>
              <a:t>CCAFS LC-40,CCAFS SLC-40,KSC LC-39A ,VAFB SLC-4E</a:t>
            </a:r>
            <a:endParaRPr lang="en-US" dirty="0">
              <a:solidFill>
                <a:schemeClr val="accent3">
                  <a:lumMod val="25000"/>
                </a:schemeClr>
              </a:solidFill>
              <a:latin typeface="Abadi"/>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682424"/>
            <a:ext cx="10515600" cy="50591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map with folium</a:t>
            </a:r>
            <a:endParaRPr lang="en-US" dirty="0"/>
          </a:p>
          <a:p>
            <a:endParaRPr lang="en-US" dirty="0">
              <a:solidFill>
                <a:srgbClr val="0B49CB"/>
              </a:solidFill>
              <a:latin typeface="Abadi"/>
            </a:endParaRPr>
          </a:p>
        </p:txBody>
      </p:sp>
      <p:pic>
        <p:nvPicPr>
          <p:cNvPr id="4" name="Picture 3" descr="A map of the united states&#10;&#10;Description automatically generated">
            <a:extLst>
              <a:ext uri="{FF2B5EF4-FFF2-40B4-BE49-F238E27FC236}">
                <a16:creationId xmlns:a16="http://schemas.microsoft.com/office/drawing/2014/main" id="{C2F27E2F-A45F-CEE0-744F-0380838E70F7}"/>
              </a:ext>
            </a:extLst>
          </p:cNvPr>
          <p:cNvPicPr>
            <a:picLocks noChangeAspect="1"/>
          </p:cNvPicPr>
          <p:nvPr/>
        </p:nvPicPr>
        <p:blipFill>
          <a:blip r:embed="rId3"/>
          <a:stretch>
            <a:fillRect/>
          </a:stretch>
        </p:blipFill>
        <p:spPr>
          <a:xfrm>
            <a:off x="1308340" y="2683199"/>
            <a:ext cx="7921923" cy="400763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756999"/>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Exploring the folium</a:t>
            </a:r>
            <a:r>
              <a:rPr lang="en-US" sz="2200" dirty="0">
                <a:solidFill>
                  <a:schemeClr val="accent3">
                    <a:lumMod val="25000"/>
                  </a:schemeClr>
                </a:solidFill>
                <a:latin typeface="Abadi"/>
              </a:rPr>
              <a:t> map to show the color-labeled launch outcomes on the map. Site : </a:t>
            </a:r>
            <a:r>
              <a:rPr lang="en-US" sz="2000" dirty="0">
                <a:solidFill>
                  <a:schemeClr val="accent3">
                    <a:lumMod val="25000"/>
                  </a:schemeClr>
                </a:solidFill>
                <a:latin typeface="Abadi"/>
              </a:rPr>
              <a:t>CCAFS LC-40  . Red tag shows it fail and green mean success </a:t>
            </a:r>
          </a:p>
          <a:p>
            <a:pPr marL="0" indent="0">
              <a:lnSpc>
                <a:spcPct val="100000"/>
              </a:lnSpc>
              <a:spcBef>
                <a:spcPts val="1400"/>
              </a:spcBef>
              <a:buNone/>
            </a:pPr>
            <a:endParaRPr lang="en-US" sz="20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outcomes at a site</a:t>
            </a:r>
          </a:p>
        </p:txBody>
      </p:sp>
      <p:pic>
        <p:nvPicPr>
          <p:cNvPr id="2" name="Picture 1" descr="A map with a spiral of points and red and green dots&#10;&#10;Description automatically generated">
            <a:extLst>
              <a:ext uri="{FF2B5EF4-FFF2-40B4-BE49-F238E27FC236}">
                <a16:creationId xmlns:a16="http://schemas.microsoft.com/office/drawing/2014/main" id="{95D7074A-C8BE-2DAF-0F06-50204696257E}"/>
              </a:ext>
            </a:extLst>
          </p:cNvPr>
          <p:cNvPicPr>
            <a:picLocks noChangeAspect="1"/>
          </p:cNvPicPr>
          <p:nvPr/>
        </p:nvPicPr>
        <p:blipFill>
          <a:blip r:embed="rId3"/>
          <a:stretch>
            <a:fillRect/>
          </a:stretch>
        </p:blipFill>
        <p:spPr>
          <a:xfrm>
            <a:off x="2587925" y="2791625"/>
            <a:ext cx="6096000" cy="323007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2748" y="1383213"/>
            <a:ext cx="11405194" cy="1774826"/>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Exploring the generated folium map of a selected launch site to its proximities such as railway, highway, coastline, with distance calculated and displayed.</a:t>
            </a:r>
            <a:endParaRPr lang="en-US"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distance_highway = 0.5834695366934144  km
</a:t>
            </a:r>
            <a:r>
              <a:rPr lang="en-US" sz="1800" dirty="0" err="1">
                <a:solidFill>
                  <a:schemeClr val="accent3">
                    <a:lumMod val="25000"/>
                  </a:schemeClr>
                </a:solidFill>
                <a:latin typeface="Abadi"/>
              </a:rPr>
              <a:t>distance_railroad</a:t>
            </a:r>
            <a:r>
              <a:rPr lang="en-US" sz="1800" dirty="0">
                <a:solidFill>
                  <a:schemeClr val="accent3">
                    <a:lumMod val="25000"/>
                  </a:schemeClr>
                </a:solidFill>
                <a:latin typeface="Abadi"/>
              </a:rPr>
              <a:t> = 1.2845344718142522  km
</a:t>
            </a:r>
            <a:r>
              <a:rPr lang="en-US" sz="1800" dirty="0" err="1">
                <a:solidFill>
                  <a:schemeClr val="accent3">
                    <a:lumMod val="25000"/>
                  </a:schemeClr>
                </a:solidFill>
                <a:latin typeface="Abadi"/>
              </a:rPr>
              <a:t>distance_city</a:t>
            </a:r>
            <a:r>
              <a:rPr lang="en-US" sz="1800" dirty="0">
                <a:solidFill>
                  <a:schemeClr val="accent3">
                    <a:lumMod val="25000"/>
                  </a:schemeClr>
                </a:solidFill>
                <a:latin typeface="Abadi"/>
              </a:rPr>
              <a:t> = 51.434169995172326  km</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Infrastructure distance from launch site</a:t>
            </a:r>
          </a:p>
        </p:txBody>
      </p:sp>
      <p:pic>
        <p:nvPicPr>
          <p:cNvPr id="2" name="Picture 1">
            <a:extLst>
              <a:ext uri="{FF2B5EF4-FFF2-40B4-BE49-F238E27FC236}">
                <a16:creationId xmlns:a16="http://schemas.microsoft.com/office/drawing/2014/main" id="{84BA164C-9510-18CD-C4A9-72CC84A2A0BC}"/>
              </a:ext>
            </a:extLst>
          </p:cNvPr>
          <p:cNvPicPr>
            <a:picLocks noChangeAspect="1"/>
          </p:cNvPicPr>
          <p:nvPr/>
        </p:nvPicPr>
        <p:blipFill>
          <a:blip r:embed="rId3"/>
          <a:stretch>
            <a:fillRect/>
          </a:stretch>
        </p:blipFill>
        <p:spPr>
          <a:xfrm>
            <a:off x="1764632" y="3160092"/>
            <a:ext cx="8315157" cy="354571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8678"/>
            <a:ext cx="9745589" cy="56807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below figure shows launch success count for all sites, in a pie-chart.</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each launch site</a:t>
            </a:r>
          </a:p>
        </p:txBody>
      </p:sp>
      <p:pic>
        <p:nvPicPr>
          <p:cNvPr id="2" name="Picture 1" descr="A colorful pie chart with numbers&#10;&#10;Description automatically generated">
            <a:extLst>
              <a:ext uri="{FF2B5EF4-FFF2-40B4-BE49-F238E27FC236}">
                <a16:creationId xmlns:a16="http://schemas.microsoft.com/office/drawing/2014/main" id="{1642BBB3-30E5-04DC-53CD-BBA6106E7CDD}"/>
              </a:ext>
            </a:extLst>
          </p:cNvPr>
          <p:cNvPicPr>
            <a:picLocks noChangeAspect="1"/>
          </p:cNvPicPr>
          <p:nvPr/>
        </p:nvPicPr>
        <p:blipFill>
          <a:blip r:embed="rId3"/>
          <a:stretch>
            <a:fillRect/>
          </a:stretch>
        </p:blipFill>
        <p:spPr>
          <a:xfrm>
            <a:off x="1417053" y="2503637"/>
            <a:ext cx="8555789" cy="392283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781" y="1825625"/>
            <a:ext cx="10522829" cy="736821"/>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 The pie-chart for the launch site with highest launch success ratio is KSC LC-39A with a success rate of 76.9%</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a:solidFill>
                <a:srgbClr val="000000"/>
              </a:solidFill>
              <a:latin typeface="Calibri" panose="020F0502020204030204"/>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2" name="Picture 1" descr="A blue and red pie chart&#10;&#10;Description automatically generated">
            <a:extLst>
              <a:ext uri="{FF2B5EF4-FFF2-40B4-BE49-F238E27FC236}">
                <a16:creationId xmlns:a16="http://schemas.microsoft.com/office/drawing/2014/main" id="{279B5F2D-D682-7717-31AF-16A2C0EE68A4}"/>
              </a:ext>
            </a:extLst>
          </p:cNvPr>
          <p:cNvPicPr>
            <a:picLocks noChangeAspect="1"/>
          </p:cNvPicPr>
          <p:nvPr/>
        </p:nvPicPr>
        <p:blipFill>
          <a:blip r:embed="rId3"/>
          <a:stretch>
            <a:fillRect/>
          </a:stretch>
        </p:blipFill>
        <p:spPr>
          <a:xfrm>
            <a:off x="1727049" y="2789924"/>
            <a:ext cx="7648754" cy="36383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3143" y="1394304"/>
            <a:ext cx="10414662" cy="10445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Payload vs. Booster version scatter plot for all sites, with different payload selected in the range slider. Class 0 shows failed and class one shows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Booster version</a:t>
            </a:r>
          </a:p>
        </p:txBody>
      </p:sp>
      <p:pic>
        <p:nvPicPr>
          <p:cNvPr id="2" name="Picture 1" descr="A graph with dots and numbers&#10;&#10;Description automatically generated">
            <a:extLst>
              <a:ext uri="{FF2B5EF4-FFF2-40B4-BE49-F238E27FC236}">
                <a16:creationId xmlns:a16="http://schemas.microsoft.com/office/drawing/2014/main" id="{7D17BAA5-3C95-19C2-D660-4A8D421C092D}"/>
              </a:ext>
            </a:extLst>
          </p:cNvPr>
          <p:cNvPicPr>
            <a:picLocks noChangeAspect="1"/>
          </p:cNvPicPr>
          <p:nvPr/>
        </p:nvPicPr>
        <p:blipFill>
          <a:blip r:embed="rId3"/>
          <a:stretch>
            <a:fillRect/>
          </a:stretch>
        </p:blipFill>
        <p:spPr>
          <a:xfrm>
            <a:off x="575095" y="2121860"/>
            <a:ext cx="10538602" cy="456959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1397"/>
            <a:ext cx="10703121" cy="1511210"/>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000" dirty="0">
                <a:solidFill>
                  <a:schemeClr val="accent3">
                    <a:lumMod val="25000"/>
                  </a:schemeClr>
                </a:solidFill>
                <a:latin typeface="Abadi"/>
              </a:rPr>
              <a:t>This below chart Visualizes the built model accuracy for all built classification models, in </a:t>
            </a:r>
            <a:r>
              <a:rPr lang="en-US" sz="2000">
                <a:solidFill>
                  <a:schemeClr val="accent3">
                    <a:lumMod val="25000"/>
                  </a:schemeClr>
                </a:solidFill>
                <a:latin typeface="Abadi"/>
              </a:rPr>
              <a:t>a bar chart.</a:t>
            </a:r>
            <a:endParaRPr lang="en-US" sz="2000" dirty="0">
              <a:solidFill>
                <a:schemeClr val="accent3">
                  <a:lumMod val="25000"/>
                </a:schemeClr>
              </a:solidFill>
              <a:latin typeface="Abadi"/>
            </a:endParaRPr>
          </a:p>
          <a:p>
            <a:pPr marL="0" indent="0">
              <a:lnSpc>
                <a:spcPct val="100000"/>
              </a:lnSpc>
              <a:spcBef>
                <a:spcPts val="1400"/>
              </a:spcBef>
              <a:buNone/>
            </a:pPr>
            <a:r>
              <a:rPr lang="en-US" sz="2000" dirty="0">
                <a:latin typeface="Abadi"/>
                <a:ea typeface="Roboto"/>
                <a:cs typeface="Roboto"/>
              </a:rPr>
              <a:t>Logistic regression, Support vector machine and K-nearest neighbors, all of these three methods give the best performance, with accuracy of 0.8333333333333334.</a:t>
            </a:r>
            <a:br>
              <a:rPr lang="en-US" sz="2200" dirty="0">
                <a:solidFill>
                  <a:schemeClr val="accent3">
                    <a:lumMod val="25000"/>
                  </a:schemeClr>
                </a:solidFill>
                <a:latin typeface="Abadi"/>
              </a:rPr>
            </a:br>
            <a:endParaRPr lang="en-US" sz="220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C430DDDA-3995-5976-8CEA-66650284A9FA}"/>
              </a:ext>
            </a:extLst>
          </p:cNvPr>
          <p:cNvPicPr>
            <a:picLocks noChangeAspect="1"/>
          </p:cNvPicPr>
          <p:nvPr/>
        </p:nvPicPr>
        <p:blipFill>
          <a:blip r:embed="rId3"/>
          <a:stretch>
            <a:fillRect/>
          </a:stretch>
        </p:blipFill>
        <p:spPr>
          <a:xfrm>
            <a:off x="546340" y="2641273"/>
            <a:ext cx="10538601" cy="401960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85671" y="1712343"/>
            <a:ext cx="9981167" cy="1611853"/>
          </a:xfrm>
          <a:prstGeom prst="rect">
            <a:avLst/>
          </a:prstGeom>
        </p:spPr>
        <p:txBody>
          <a:bodyPr lIns="91440" tIns="45720" rIns="91440" bIns="45720" anchor="t">
            <a:normAutofit/>
          </a:bodyPr>
          <a:lstStyle/>
          <a:p>
            <a:pPr marL="342900" indent="-342900">
              <a:buAutoNum type="alphaLcPeriod"/>
            </a:pPr>
            <a:r>
              <a:rPr lang="en-US" sz="2000" dirty="0">
                <a:solidFill>
                  <a:srgbClr val="000000"/>
                </a:solidFill>
                <a:latin typeface="Abadi"/>
                <a:cs typeface="Calibri"/>
              </a:rPr>
              <a:t>Putting the results of all 4 models on a bar chart, we can see that except decision tree model all share the same accuracy score and confusion matrix when tested on the test set. </a:t>
            </a:r>
            <a:endParaRPr lang="en-US" sz="2000">
              <a:latin typeface="Abadi"/>
            </a:endParaRPr>
          </a:p>
          <a:p>
            <a:pPr marL="457200" indent="-457200">
              <a:buAutoNum type="alphaLcPeriod"/>
            </a:pPr>
            <a:r>
              <a:rPr lang="en-US" sz="2000" dirty="0">
                <a:latin typeface="Abadi"/>
                <a:cs typeface="Calibri"/>
              </a:rPr>
              <a:t> Fig 1 shows confusion matrix of all three that is logistic, K means, SVM and fig 2 shows confusion matrix of decision tree</a:t>
            </a:r>
          </a:p>
          <a:p>
            <a:pPr marL="342900" indent="-342900">
              <a:buAutoNum type="alphaLcPeriod"/>
            </a:pPr>
            <a:endParaRPr lang="en-US" sz="2000" dirty="0">
              <a:solidFill>
                <a:srgbClr val="000000"/>
              </a:solidFill>
              <a:latin typeface="Abadi"/>
              <a:cs typeface="Calibri"/>
            </a:endParaRPr>
          </a:p>
          <a:p>
            <a:pPr marL="0" indent="0">
              <a:lnSpc>
                <a:spcPct val="100000"/>
              </a:lnSpc>
              <a:spcBef>
                <a:spcPts val="1400"/>
              </a:spcBef>
              <a:buNone/>
            </a:pPr>
            <a:endParaRPr lang="en-US" sz="18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graph of different colored squares&#10;&#10;Description automatically generated">
            <a:extLst>
              <a:ext uri="{FF2B5EF4-FFF2-40B4-BE49-F238E27FC236}">
                <a16:creationId xmlns:a16="http://schemas.microsoft.com/office/drawing/2014/main" id="{2E6DF200-77F1-0758-F5FD-6E59C3EB1D53}"/>
              </a:ext>
            </a:extLst>
          </p:cNvPr>
          <p:cNvPicPr>
            <a:picLocks noChangeAspect="1"/>
          </p:cNvPicPr>
          <p:nvPr/>
        </p:nvPicPr>
        <p:blipFill>
          <a:blip r:embed="rId3"/>
          <a:stretch>
            <a:fillRect/>
          </a:stretch>
        </p:blipFill>
        <p:spPr>
          <a:xfrm>
            <a:off x="982962" y="3432864"/>
            <a:ext cx="4733925" cy="3155290"/>
          </a:xfrm>
          <a:prstGeom prst="rect">
            <a:avLst/>
          </a:prstGeom>
        </p:spPr>
      </p:pic>
      <p:pic>
        <p:nvPicPr>
          <p:cNvPr id="3" name="Picture 2" descr="A graph of different colored squares&#10;&#10;Description automatically generated">
            <a:extLst>
              <a:ext uri="{FF2B5EF4-FFF2-40B4-BE49-F238E27FC236}">
                <a16:creationId xmlns:a16="http://schemas.microsoft.com/office/drawing/2014/main" id="{DF2C8422-C1BA-8AE8-AF23-EEEF53111F66}"/>
              </a:ext>
            </a:extLst>
          </p:cNvPr>
          <p:cNvPicPr>
            <a:picLocks noChangeAspect="1"/>
          </p:cNvPicPr>
          <p:nvPr/>
        </p:nvPicPr>
        <p:blipFill>
          <a:blip r:embed="rId4"/>
          <a:stretch>
            <a:fillRect/>
          </a:stretch>
        </p:blipFill>
        <p:spPr>
          <a:xfrm>
            <a:off x="6223240" y="3428192"/>
            <a:ext cx="4748841" cy="31358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9302" y="1428724"/>
            <a:ext cx="9873405" cy="437132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rgbClr val="000000"/>
                </a:solidFill>
                <a:latin typeface="Calibri"/>
                <a:cs typeface="Calibri"/>
              </a:rPr>
              <a:t>In this capstone, we will make a prediction of whether the Falcon 9 first stage will land successfully. SpaceX, on its webpage, advertises Falcon 9 rocket launches for 62 million dollars; other providers cost upward of 165 million dollars each, much of the savings because SpaceX can reuse the first stage. Therefore, if we can determine whether or not the first stage can land, then we can estimate the cost for launching. That information comes in handy when some other alternate company might want to bid against SpaceX on a rocket launch.</a:t>
            </a:r>
            <a:endParaRPr lang="en-US" sz="2400">
              <a:solidFill>
                <a:srgbClr val="000000"/>
              </a:solidFill>
              <a:latin typeface="Calibri"/>
              <a:cs typeface="Calibri"/>
            </a:endParaRPr>
          </a:p>
          <a:p>
            <a:r>
              <a:rPr lang="en-US" sz="2400" dirty="0">
                <a:solidFill>
                  <a:srgbClr val="000000"/>
                </a:solidFill>
                <a:latin typeface="Calibri"/>
                <a:cs typeface="Calibri"/>
              </a:rPr>
              <a:t>Most landings that fail are planned. Sometimes SpaceX will do a controlled landing in the ocean.</a:t>
            </a:r>
            <a:endParaRPr lang="en-US" sz="2400">
              <a:latin typeface="Calibri"/>
              <a:cs typeface="Calibri"/>
            </a:endParaRPr>
          </a:p>
          <a:p>
            <a:r>
              <a:rPr lang="en-US" sz="2400" dirty="0">
                <a:solidFill>
                  <a:srgbClr val="000000"/>
                </a:solidFill>
                <a:latin typeface="Calibri"/>
                <a:cs typeface="Calibri"/>
              </a:rPr>
              <a:t>The guiding question is this: Given a set of features regarding a Falcon 9 rocket launch, which includes payload mass, orbit type, launch site, and so on, the first stage of the rocket will land successfully.</a:t>
            </a:r>
            <a:endParaRPr lang="en-US" dirty="0">
              <a:latin typeface="Calibri"/>
            </a:endParaRPr>
          </a:p>
          <a:p>
            <a:endParaRPr lang="en-US" sz="2400" dirty="0">
              <a:solidFill>
                <a:srgbClr val="000000"/>
              </a:solidFill>
              <a:latin typeface="Calibri"/>
              <a:cs typeface="Calibri"/>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74629" cy="4437601"/>
          </a:xfrm>
          <a:prstGeom prst="rect">
            <a:avLst/>
          </a:prstGeom>
        </p:spPr>
        <p:txBody>
          <a:bodyPr lIns="91440" tIns="45720" rIns="91440" bIns="45720" anchor="t">
            <a:noAutofit/>
          </a:bodyPr>
          <a:lstStyle/>
          <a:p>
            <a:r>
              <a:rPr lang="en-US" sz="2400" dirty="0">
                <a:solidFill>
                  <a:srgbClr val="000000"/>
                </a:solidFill>
                <a:latin typeface="Abadi"/>
                <a:cs typeface="Arial"/>
              </a:rPr>
              <a:t>Therefore, their </a:t>
            </a:r>
            <a:r>
              <a:rPr lang="en-US" sz="2400" err="1">
                <a:solidFill>
                  <a:srgbClr val="000000"/>
                </a:solidFill>
                <a:latin typeface="Abadi"/>
                <a:cs typeface="Arial"/>
              </a:rPr>
              <a:t>GridSearchCV</a:t>
            </a:r>
            <a:r>
              <a:rPr lang="en-US" sz="2400" dirty="0">
                <a:solidFill>
                  <a:srgbClr val="000000"/>
                </a:solidFill>
                <a:latin typeface="Abadi"/>
                <a:cs typeface="Arial"/>
              </a:rPr>
              <a:t> best scores on a training data set and it is used to rank them instead. Based on the </a:t>
            </a:r>
            <a:r>
              <a:rPr lang="en-US" sz="2400" err="1">
                <a:solidFill>
                  <a:srgbClr val="000000"/>
                </a:solidFill>
                <a:latin typeface="Abadi"/>
                <a:cs typeface="Arial"/>
              </a:rPr>
              <a:t>GridSearchCV</a:t>
            </a:r>
            <a:r>
              <a:rPr lang="en-US" sz="2400" dirty="0">
                <a:solidFill>
                  <a:srgbClr val="000000"/>
                </a:solidFill>
                <a:latin typeface="Abadi"/>
                <a:cs typeface="Arial"/>
              </a:rPr>
              <a:t> best scores, the models are ranked in the following order with the first being the best and the last one being the worst:</a:t>
            </a:r>
            <a:endParaRPr lang="en-US">
              <a:cs typeface="Calibri" panose="020F0502020204030204"/>
            </a:endParaRPr>
          </a:p>
          <a:p>
            <a:pPr marL="800100" lvl="1" indent="-342900"/>
            <a:r>
              <a:rPr lang="en-US" sz="2000" dirty="0">
                <a:solidFill>
                  <a:srgbClr val="000000"/>
                </a:solidFill>
                <a:latin typeface="Abadi"/>
                <a:cs typeface="Arial"/>
              </a:rPr>
              <a:t>Decision tree (</a:t>
            </a:r>
            <a:r>
              <a:rPr lang="en-US" sz="2000" err="1">
                <a:solidFill>
                  <a:srgbClr val="000000"/>
                </a:solidFill>
                <a:latin typeface="Abadi"/>
                <a:cs typeface="Arial"/>
              </a:rPr>
              <a:t>GridSearchCV</a:t>
            </a:r>
            <a:r>
              <a:rPr lang="en-US" sz="2000" dirty="0">
                <a:solidFill>
                  <a:srgbClr val="000000"/>
                </a:solidFill>
                <a:latin typeface="Abadi"/>
                <a:cs typeface="Arial"/>
              </a:rPr>
              <a:t> best score: 0.8892857142857142) </a:t>
            </a:r>
          </a:p>
          <a:p>
            <a:pPr marL="800100" lvl="1" indent="-342900"/>
            <a:r>
              <a:rPr lang="en-US" sz="2000" dirty="0">
                <a:solidFill>
                  <a:srgbClr val="000000"/>
                </a:solidFill>
                <a:latin typeface="Abadi"/>
                <a:cs typeface="Arial"/>
              </a:rPr>
              <a:t>K nearest neighbors, KNN (</a:t>
            </a:r>
            <a:r>
              <a:rPr lang="en-US" sz="2000" dirty="0" err="1">
                <a:solidFill>
                  <a:srgbClr val="000000"/>
                </a:solidFill>
                <a:latin typeface="Abadi"/>
                <a:cs typeface="Arial"/>
              </a:rPr>
              <a:t>GridSearchCV</a:t>
            </a:r>
            <a:r>
              <a:rPr lang="en-US" sz="2000" dirty="0">
                <a:solidFill>
                  <a:srgbClr val="000000"/>
                </a:solidFill>
                <a:latin typeface="Abadi"/>
                <a:cs typeface="Arial"/>
              </a:rPr>
              <a:t> best score: 0.8482142857142858)</a:t>
            </a:r>
            <a:endParaRPr lang="en-US">
              <a:cs typeface="Calibri" panose="020F0502020204030204"/>
            </a:endParaRPr>
          </a:p>
          <a:p>
            <a:pPr marL="800100" lvl="1" indent="-342900"/>
            <a:r>
              <a:rPr lang="en-US" sz="2000" dirty="0">
                <a:solidFill>
                  <a:srgbClr val="000000"/>
                </a:solidFill>
                <a:latin typeface="Abadi"/>
                <a:cs typeface="Arial"/>
              </a:rPr>
              <a:t>Support vector machine, SVM (</a:t>
            </a:r>
            <a:r>
              <a:rPr lang="en-US" sz="2000" err="1">
                <a:solidFill>
                  <a:srgbClr val="000000"/>
                </a:solidFill>
                <a:latin typeface="Abadi"/>
                <a:cs typeface="Arial"/>
              </a:rPr>
              <a:t>GridSearchCV</a:t>
            </a:r>
            <a:r>
              <a:rPr lang="en-US" sz="2000" dirty="0">
                <a:solidFill>
                  <a:srgbClr val="000000"/>
                </a:solidFill>
                <a:latin typeface="Abadi"/>
                <a:cs typeface="Arial"/>
              </a:rPr>
              <a:t> best score: 0.8482142857142856)</a:t>
            </a:r>
          </a:p>
          <a:p>
            <a:pPr marL="800100" lvl="1" indent="-342900"/>
            <a:r>
              <a:rPr lang="en-US" sz="2000" dirty="0">
                <a:solidFill>
                  <a:srgbClr val="000000"/>
                </a:solidFill>
                <a:latin typeface="Abadi"/>
                <a:cs typeface="Arial"/>
              </a:rPr>
              <a:t>Logistic regression (</a:t>
            </a:r>
            <a:r>
              <a:rPr lang="en-US" sz="2000" err="1">
                <a:solidFill>
                  <a:srgbClr val="000000"/>
                </a:solidFill>
                <a:latin typeface="Abadi"/>
                <a:cs typeface="Arial"/>
              </a:rPr>
              <a:t>GridSearchCV</a:t>
            </a:r>
            <a:r>
              <a:rPr lang="en-US" sz="2000" dirty="0">
                <a:solidFill>
                  <a:srgbClr val="000000"/>
                </a:solidFill>
                <a:latin typeface="Abadi"/>
                <a:cs typeface="Arial"/>
              </a:rPr>
              <a:t> best score: 0.8464285714285713) </a:t>
            </a:r>
            <a:endParaRPr lang="en-US" sz="2000" dirty="0">
              <a:solidFill>
                <a:srgbClr val="000000"/>
              </a:solidFill>
              <a:latin typeface="Abadi" panose="020B0604020104020204" pitchFamily="34" charset="0"/>
              <a:cs typeface="Arial"/>
            </a:endParaRPr>
          </a:p>
          <a:p>
            <a:pPr marL="800100" lvl="1" indent="-342900"/>
            <a:endParaRPr lang="en-US" sz="2000" dirty="0">
              <a:solidFill>
                <a:srgbClr val="000000"/>
              </a:solidFill>
              <a:latin typeface="Abadi"/>
              <a:cs typeface="Arial"/>
            </a:endParaRPr>
          </a:p>
          <a:p>
            <a:pPr marL="342900">
              <a:buFont typeface="Arial" panose="020B0604020202020204" pitchFamily="34" charset="0"/>
              <a:buChar char="•"/>
            </a:pPr>
            <a:r>
              <a:rPr lang="en-US" sz="2400" dirty="0">
                <a:solidFill>
                  <a:srgbClr val="000000"/>
                </a:solidFill>
                <a:latin typeface="Abadi"/>
                <a:cs typeface="Arial"/>
              </a:rPr>
              <a:t>Based on test set only Decision Tree set performs worst it shows overfitting with accuracy of 0.72 on test data and other models perform similarly on test data with an accuracy of 0.83</a:t>
            </a:r>
            <a:endParaRPr lang="en-US" sz="2400">
              <a:solidFill>
                <a:srgbClr val="000000"/>
              </a:solidFill>
              <a:latin typeface="Abadi" panose="020B0604020104020204" pitchFamily="34" charset="0"/>
              <a:cs typeface="Arial"/>
            </a:endParaRPr>
          </a:p>
          <a:p>
            <a:pPr marL="457200" lvl="1" indent="0">
              <a:buNone/>
            </a:pPr>
            <a:endParaRPr lang="en-US" sz="2000" dirty="0">
              <a:solidFill>
                <a:srgbClr val="000000"/>
              </a:solidFill>
              <a:latin typeface="Abadi" panose="020B0604020104020204" pitchFamily="34" charset="0"/>
              <a:cs typeface="Arial"/>
            </a:endParaRPr>
          </a:p>
          <a:p>
            <a:pPr>
              <a:lnSpc>
                <a:spcPct val="100000"/>
              </a:lnSpc>
              <a:spcBef>
                <a:spcPts val="1400"/>
              </a:spcBef>
            </a:pPr>
            <a:endParaRPr lang="en-US" sz="2200" dirty="0">
              <a:solidFill>
                <a:srgbClr val="292929"/>
              </a:solidFill>
              <a:latin typeface="Abadi" panose="020B0604020104020204" pitchFamily="34" charset="0"/>
              <a:cs typeface="Aria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r>
              <a:rPr lang="en-US" sz="2400" dirty="0">
                <a:solidFill>
                  <a:srgbClr val="000000"/>
                </a:solidFill>
                <a:latin typeface="Calibri"/>
                <a:cs typeface="Calibri"/>
              </a:rPr>
              <a:t>From the data visualization section, we can see that some features may have correlation with the mission outcome in several ways. For example, with heavy payloads the successful landing or positive landing rate are more for orbit types Polar, LEO and ISS. However, for GTO, we cannot distinguish this well as both positive landing rate and negative landing(unsuccessful mission) are both there here.</a:t>
            </a:r>
            <a:endParaRPr lang="en-US" sz="2200" dirty="0">
              <a:solidFill>
                <a:schemeClr val="accent3">
                  <a:lumMod val="25000"/>
                </a:schemeClr>
              </a:solidFill>
              <a:latin typeface="Abadi" panose="020B0604020104020204" pitchFamily="34" charset="0"/>
            </a:endParaRPr>
          </a:p>
          <a:p>
            <a:r>
              <a:rPr lang="en-US" sz="2400" dirty="0">
                <a:solidFill>
                  <a:srgbClr val="000000"/>
                </a:solidFill>
                <a:latin typeface="Calibri"/>
                <a:cs typeface="Calibri"/>
              </a:rPr>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Discussion</a:t>
            </a:r>
          </a:p>
        </p:txBody>
      </p:sp>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70653" y="1408280"/>
            <a:ext cx="10104817" cy="53556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900" dirty="0">
                <a:solidFill>
                  <a:srgbClr val="0B49CB"/>
                </a:solidFill>
                <a:latin typeface="Arial"/>
                <a:cs typeface="Arial"/>
              </a:rPr>
              <a:t>•</a:t>
            </a:r>
            <a:r>
              <a:rPr lang="en-US" sz="2000" dirty="0">
                <a:solidFill>
                  <a:srgbClr val="000000"/>
                </a:solidFill>
                <a:latin typeface="Calibri"/>
                <a:cs typeface="Calibri"/>
              </a:rPr>
              <a:t>The overall methodology includes:</a:t>
            </a:r>
            <a:endParaRPr lang="en-US" sz="2000">
              <a:latin typeface="Calibri"/>
              <a:cs typeface="Calibri"/>
            </a:endParaRPr>
          </a:p>
          <a:p>
            <a:pPr>
              <a:buNone/>
            </a:pPr>
            <a:r>
              <a:rPr lang="en-US" sz="2000" dirty="0">
                <a:solidFill>
                  <a:srgbClr val="0B49CB"/>
                </a:solidFill>
                <a:latin typeface="Calibri"/>
                <a:cs typeface="Calibri"/>
              </a:rPr>
              <a:t>  1.</a:t>
            </a:r>
            <a:r>
              <a:rPr lang="en-US" sz="2000" dirty="0">
                <a:solidFill>
                  <a:srgbClr val="000000"/>
                </a:solidFill>
                <a:latin typeface="Calibri"/>
                <a:cs typeface="Calibri"/>
              </a:rPr>
              <a:t>Data collection, wrangling, and formatting, using:</a:t>
            </a:r>
            <a:endParaRPr lang="en-US" sz="2000">
              <a:latin typeface="Calibri"/>
              <a:cs typeface="Calibri"/>
            </a:endParaRPr>
          </a:p>
          <a:p>
            <a:pPr lvl="1">
              <a:buFont typeface="Courier New"/>
              <a:buChar char="o"/>
            </a:pPr>
            <a:r>
              <a:rPr lang="en-US" sz="1600" dirty="0">
                <a:solidFill>
                  <a:srgbClr val="000000"/>
                </a:solidFill>
                <a:latin typeface="Calibri"/>
                <a:cs typeface="Calibri"/>
              </a:rPr>
              <a:t>SpaceX API</a:t>
            </a:r>
            <a:endParaRPr lang="en-US" sz="1600">
              <a:latin typeface="Calibri"/>
              <a:cs typeface="Calibri"/>
            </a:endParaRPr>
          </a:p>
          <a:p>
            <a:pPr lvl="1">
              <a:buFont typeface="Courier New"/>
              <a:buChar char="o"/>
            </a:pPr>
            <a:r>
              <a:rPr lang="en-US" sz="1600" dirty="0">
                <a:solidFill>
                  <a:srgbClr val="000000"/>
                </a:solidFill>
                <a:latin typeface="Calibri"/>
                <a:cs typeface="Calibri"/>
              </a:rPr>
              <a:t>Web scraping</a:t>
            </a:r>
            <a:endParaRPr lang="en-US" sz="1600">
              <a:latin typeface="Calibri"/>
              <a:cs typeface="Calibri"/>
            </a:endParaRPr>
          </a:p>
          <a:p>
            <a:pPr>
              <a:buNone/>
            </a:pPr>
            <a:r>
              <a:rPr lang="en-US" sz="2000" dirty="0">
                <a:solidFill>
                  <a:srgbClr val="0B49CB"/>
                </a:solidFill>
                <a:latin typeface="Calibri"/>
                <a:cs typeface="Calibri"/>
              </a:rPr>
              <a:t>  2.</a:t>
            </a:r>
            <a:r>
              <a:rPr lang="en-US" sz="2000" dirty="0">
                <a:solidFill>
                  <a:srgbClr val="000000"/>
                </a:solidFill>
                <a:latin typeface="Calibri"/>
                <a:cs typeface="Calibri"/>
              </a:rPr>
              <a:t>Exploratory data analysis (EDA), using:</a:t>
            </a:r>
            <a:endParaRPr lang="en-US" sz="2000">
              <a:latin typeface="Calibri"/>
              <a:cs typeface="Calibri"/>
            </a:endParaRPr>
          </a:p>
          <a:p>
            <a:pPr lvl="1">
              <a:buFont typeface="Courier New"/>
              <a:buChar char="o"/>
            </a:pPr>
            <a:r>
              <a:rPr lang="en-US" sz="1600">
                <a:solidFill>
                  <a:srgbClr val="000000"/>
                </a:solidFill>
                <a:latin typeface="Calibri"/>
                <a:cs typeface="Calibri"/>
              </a:rPr>
              <a:t>Pandas and NumPy </a:t>
            </a:r>
            <a:endParaRPr lang="en-US" sz="1600">
              <a:latin typeface="Calibri"/>
              <a:cs typeface="Calibri"/>
            </a:endParaRPr>
          </a:p>
          <a:p>
            <a:pPr lvl="1">
              <a:buFont typeface="Courier New"/>
              <a:buChar char="o"/>
            </a:pPr>
            <a:r>
              <a:rPr lang="en-US" sz="1600">
                <a:solidFill>
                  <a:srgbClr val="000000"/>
                </a:solidFill>
                <a:latin typeface="Calibri"/>
                <a:cs typeface="Calibri"/>
              </a:rPr>
              <a:t>SQL</a:t>
            </a:r>
            <a:endParaRPr lang="en-US" sz="1600">
              <a:latin typeface="Calibri"/>
              <a:cs typeface="Calibri"/>
            </a:endParaRPr>
          </a:p>
          <a:p>
            <a:pPr>
              <a:buNone/>
            </a:pPr>
            <a:r>
              <a:rPr lang="en-US" sz="2000" dirty="0">
                <a:solidFill>
                  <a:srgbClr val="0B49CB"/>
                </a:solidFill>
                <a:latin typeface="Calibri"/>
                <a:cs typeface="Calibri"/>
              </a:rPr>
              <a:t>  3.</a:t>
            </a:r>
            <a:r>
              <a:rPr lang="en-US" sz="2000" dirty="0">
                <a:solidFill>
                  <a:srgbClr val="000000"/>
                </a:solidFill>
                <a:latin typeface="Calibri"/>
                <a:cs typeface="Calibri"/>
              </a:rPr>
              <a:t>Data visualization, using:</a:t>
            </a:r>
            <a:endParaRPr lang="en-US" sz="2000">
              <a:latin typeface="Calibri"/>
              <a:cs typeface="Calibri"/>
            </a:endParaRPr>
          </a:p>
          <a:p>
            <a:pPr lvl="1">
              <a:buFont typeface="Courier New"/>
              <a:buChar char="o"/>
            </a:pPr>
            <a:r>
              <a:rPr lang="en-US" sz="1600">
                <a:solidFill>
                  <a:srgbClr val="000000"/>
                </a:solidFill>
                <a:latin typeface="Calibri"/>
                <a:cs typeface="Calibri"/>
              </a:rPr>
              <a:t>Matplotlib and Seaborn</a:t>
            </a:r>
            <a:endParaRPr lang="en-US" sz="1600">
              <a:latin typeface="Calibri"/>
              <a:cs typeface="Calibri"/>
            </a:endParaRPr>
          </a:p>
          <a:p>
            <a:pPr lvl="1">
              <a:buFont typeface="Courier New"/>
              <a:buChar char="o"/>
            </a:pPr>
            <a:r>
              <a:rPr lang="en-US" sz="1600">
                <a:solidFill>
                  <a:srgbClr val="000000"/>
                </a:solidFill>
                <a:latin typeface="Calibri"/>
                <a:cs typeface="Calibri"/>
              </a:rPr>
              <a:t>Folium</a:t>
            </a:r>
            <a:endParaRPr lang="en-US" sz="1600">
              <a:latin typeface="Calibri"/>
              <a:cs typeface="Calibri"/>
            </a:endParaRPr>
          </a:p>
          <a:p>
            <a:pPr lvl="1">
              <a:buFont typeface="Courier New"/>
              <a:buChar char="o"/>
            </a:pPr>
            <a:r>
              <a:rPr lang="en-US" sz="1600">
                <a:solidFill>
                  <a:srgbClr val="000000"/>
                </a:solidFill>
                <a:latin typeface="Calibri"/>
                <a:cs typeface="Calibri"/>
              </a:rPr>
              <a:t>Dash</a:t>
            </a:r>
            <a:endParaRPr lang="en-US" sz="1600">
              <a:latin typeface="Calibri"/>
              <a:cs typeface="Calibri"/>
            </a:endParaRPr>
          </a:p>
          <a:p>
            <a:pPr>
              <a:buNone/>
            </a:pPr>
            <a:r>
              <a:rPr lang="en-US" sz="2000" dirty="0">
                <a:solidFill>
                  <a:srgbClr val="0B49CB"/>
                </a:solidFill>
                <a:latin typeface="Calibri"/>
                <a:cs typeface="Calibri"/>
              </a:rPr>
              <a:t>  4.</a:t>
            </a:r>
            <a:r>
              <a:rPr lang="en-US" sz="2000" dirty="0">
                <a:solidFill>
                  <a:srgbClr val="000000"/>
                </a:solidFill>
                <a:latin typeface="Calibri"/>
                <a:cs typeface="Calibri"/>
              </a:rPr>
              <a:t>Machine learning prediction, using</a:t>
            </a:r>
            <a:endParaRPr lang="en-US" sz="2000">
              <a:latin typeface="Calibri"/>
              <a:cs typeface="Calibri"/>
            </a:endParaRPr>
          </a:p>
          <a:p>
            <a:pPr marL="800100" lvl="1" indent="-342900">
              <a:buFont typeface="Courier New"/>
              <a:buChar char="o"/>
            </a:pPr>
            <a:r>
              <a:rPr lang="en-US" sz="1600">
                <a:solidFill>
                  <a:srgbClr val="000000"/>
                </a:solidFill>
                <a:latin typeface="Calibri"/>
                <a:cs typeface="Calibri"/>
              </a:rPr>
              <a:t>Logistic regression</a:t>
            </a:r>
            <a:endParaRPr lang="en-US" sz="1600">
              <a:latin typeface="Calibri"/>
              <a:cs typeface="Calibri"/>
            </a:endParaRPr>
          </a:p>
          <a:p>
            <a:pPr marL="800100" lvl="1" indent="-342900">
              <a:buFont typeface="Courier New"/>
              <a:buChar char="o"/>
            </a:pPr>
            <a:r>
              <a:rPr lang="en-US" sz="1600">
                <a:solidFill>
                  <a:srgbClr val="000000"/>
                </a:solidFill>
                <a:latin typeface="Calibri"/>
                <a:cs typeface="Calibri"/>
              </a:rPr>
              <a:t>Support vector machine (SVM)</a:t>
            </a:r>
            <a:endParaRPr lang="en-US" sz="1600">
              <a:latin typeface="Calibri"/>
              <a:cs typeface="Calibri"/>
            </a:endParaRPr>
          </a:p>
          <a:p>
            <a:pPr marL="800100" lvl="1" indent="-342900">
              <a:buFont typeface="Courier New"/>
              <a:buChar char="o"/>
            </a:pPr>
            <a:r>
              <a:rPr lang="en-US" sz="1600">
                <a:solidFill>
                  <a:srgbClr val="000000"/>
                </a:solidFill>
                <a:latin typeface="Calibri"/>
                <a:cs typeface="Calibri"/>
              </a:rPr>
              <a:t>Decision tree</a:t>
            </a:r>
            <a:endParaRPr lang="en-US" sz="1600">
              <a:latin typeface="Calibri"/>
              <a:cs typeface="Calibri"/>
            </a:endParaRPr>
          </a:p>
          <a:p>
            <a:pPr marL="800100" lvl="1" indent="-342900">
              <a:buFont typeface="Courier New"/>
              <a:buChar char="o"/>
            </a:pPr>
            <a:r>
              <a:rPr lang="en-US" sz="1600">
                <a:solidFill>
                  <a:srgbClr val="000000"/>
                </a:solidFill>
                <a:latin typeface="Calibri"/>
                <a:cs typeface="Calibri"/>
              </a:rPr>
              <a:t>K-nearest neighbors (KNN)</a:t>
            </a:r>
            <a:endParaRPr lang="en-US" sz="1600"/>
          </a:p>
          <a:p>
            <a:pPr marL="0" indent="0">
              <a:lnSpc>
                <a:spcPct val="120000"/>
              </a:lnSpc>
              <a:spcBef>
                <a:spcPts val="1400"/>
              </a:spcBef>
              <a:buNone/>
            </a:pPr>
            <a:endParaRPr lang="en-US" sz="4000" dirty="0">
              <a:solidFill>
                <a:srgbClr val="0B49CB"/>
              </a:solidFill>
              <a:latin typeface="Abadi"/>
            </a:endParaRPr>
          </a:p>
          <a:p>
            <a:pPr marL="0" indent="0">
              <a:lnSpc>
                <a:spcPct val="100000"/>
              </a:lnSpc>
              <a:buNone/>
            </a:pPr>
            <a:endParaRPr lang="en-US" sz="8800" dirty="0">
              <a:solidFill>
                <a:srgbClr val="292929"/>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1210"/>
            <a:ext cx="10515600" cy="2309754"/>
          </a:xfrm>
          <a:prstGeom prst="rect">
            <a:avLst/>
          </a:prstGeom>
        </p:spPr>
        <p:txBody>
          <a:bodyPr lIns="91440" tIns="45720" rIns="91440" bIns="45720" anchor="t"/>
          <a:lstStyle/>
          <a:p>
            <a:pPr>
              <a:lnSpc>
                <a:spcPct val="100000"/>
              </a:lnSpc>
            </a:pPr>
            <a:r>
              <a:rPr lang="en-US" sz="2200" dirty="0">
                <a:solidFill>
                  <a:schemeClr val="accent3">
                    <a:lumMod val="25000"/>
                  </a:schemeClr>
                </a:solidFill>
                <a:latin typeface="Abadi"/>
              </a:rPr>
              <a:t>SpaceX API</a:t>
            </a:r>
          </a:p>
          <a:p>
            <a:pPr lvl="1">
              <a:lnSpc>
                <a:spcPct val="100000"/>
              </a:lnSpc>
              <a:spcBef>
                <a:spcPts val="1400"/>
              </a:spcBef>
              <a:buFont typeface="Courier New" panose="020B0604020202020204" pitchFamily="34" charset="0"/>
              <a:buChar char="o"/>
            </a:pPr>
            <a:r>
              <a:rPr lang="en-US" sz="1400" dirty="0">
                <a:solidFill>
                  <a:schemeClr val="accent3">
                    <a:lumMod val="25000"/>
                  </a:schemeClr>
                </a:solidFill>
                <a:latin typeface="Calibri"/>
                <a:cs typeface="Calibri"/>
              </a:rPr>
              <a:t>The API used is </a:t>
            </a:r>
            <a:r>
              <a:rPr lang="en-US" sz="1400" dirty="0">
                <a:solidFill>
                  <a:schemeClr val="accent3">
                    <a:lumMod val="25000"/>
                  </a:schemeClr>
                </a:solidFill>
                <a:latin typeface="Calibri"/>
                <a:cs typeface="Calibri"/>
                <a:hlinkClick r:id="rId3">
                  <a:extLst>
                    <a:ext uri="{A12FA001-AC4F-418D-AE19-62706E023703}">
                      <ahyp:hlinkClr xmlns:ahyp="http://schemas.microsoft.com/office/drawing/2018/hyperlinkcolor" val="tx"/>
                    </a:ext>
                  </a:extLst>
                </a:hlinkClick>
              </a:rPr>
              <a:t>https://api.spacexdata.com/v4/rockets/.</a:t>
            </a:r>
          </a:p>
          <a:p>
            <a:pPr lvl="1">
              <a:lnSpc>
                <a:spcPct val="100000"/>
              </a:lnSpc>
              <a:spcBef>
                <a:spcPts val="1400"/>
              </a:spcBef>
              <a:buFont typeface="Courier New" panose="020B0604020202020204" pitchFamily="34" charset="0"/>
              <a:buChar char="o"/>
            </a:pPr>
            <a:r>
              <a:rPr lang="en-US" sz="1400" dirty="0">
                <a:solidFill>
                  <a:schemeClr val="accent3">
                    <a:lumMod val="25000"/>
                  </a:schemeClr>
                </a:solidFill>
                <a:latin typeface="Calibri"/>
                <a:cs typeface="Calibri"/>
              </a:rPr>
              <a:t>The API provides data about many types of rocket launches done by SpaceX, the data is therefore filtered to include only Falcon 9 launches.</a:t>
            </a:r>
          </a:p>
          <a:p>
            <a:pPr lvl="1">
              <a:lnSpc>
                <a:spcPct val="100000"/>
              </a:lnSpc>
              <a:spcBef>
                <a:spcPts val="1400"/>
              </a:spcBef>
              <a:buFont typeface="Courier New" panose="020B0604020202020204" pitchFamily="34" charset="0"/>
              <a:buChar char="o"/>
            </a:pPr>
            <a:r>
              <a:rPr lang="en-US" sz="1400" dirty="0">
                <a:solidFill>
                  <a:schemeClr val="accent3">
                    <a:lumMod val="25000"/>
                  </a:schemeClr>
                </a:solidFill>
                <a:latin typeface="Calibri"/>
                <a:cs typeface="Calibri"/>
              </a:rPr>
              <a:t>Every missing value in the data is replaced the mean the column that the missing value belongs to. </a:t>
            </a:r>
          </a:p>
          <a:p>
            <a:pPr lvl="1">
              <a:lnSpc>
                <a:spcPct val="100000"/>
              </a:lnSpc>
              <a:spcBef>
                <a:spcPts val="1400"/>
              </a:spcBef>
              <a:buFont typeface="Courier New" panose="020B0604020202020204" pitchFamily="34" charset="0"/>
              <a:buChar char="o"/>
            </a:pPr>
            <a:r>
              <a:rPr lang="en-US" sz="1400" dirty="0">
                <a:solidFill>
                  <a:schemeClr val="accent3">
                    <a:lumMod val="25000"/>
                  </a:schemeClr>
                </a:solidFill>
                <a:latin typeface="Calibri"/>
                <a:cs typeface="Calibri"/>
              </a:rPr>
              <a:t>We end up with 90 rows or instances and 17 columns or features. The picture below shows the first few rows of the data: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Picture 6" descr="A screenshot of a computer&#10;&#10;Description automatically generated">
            <a:extLst>
              <a:ext uri="{FF2B5EF4-FFF2-40B4-BE49-F238E27FC236}">
                <a16:creationId xmlns:a16="http://schemas.microsoft.com/office/drawing/2014/main" id="{A99A0D46-A234-E8BC-FE45-D8EF243C41C3}"/>
              </a:ext>
            </a:extLst>
          </p:cNvPr>
          <p:cNvPicPr>
            <a:picLocks noChangeAspect="1"/>
          </p:cNvPicPr>
          <p:nvPr/>
        </p:nvPicPr>
        <p:blipFill>
          <a:blip r:embed="rId4"/>
          <a:stretch>
            <a:fillRect/>
          </a:stretch>
        </p:blipFill>
        <p:spPr>
          <a:xfrm>
            <a:off x="603851" y="3900975"/>
            <a:ext cx="10969923" cy="2636013"/>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5776"/>
            <a:ext cx="10148553" cy="2167271"/>
          </a:xfrm>
          <a:prstGeom prst="rect">
            <a:avLst/>
          </a:prstGeom>
        </p:spPr>
        <p:txBody>
          <a:bodyPr lIns="91440" tIns="45720" rIns="91440" bIns="45720" anchor="t">
            <a:noAutofit/>
          </a:bodyPr>
          <a:lstStyle/>
          <a:p>
            <a:pPr>
              <a:buNone/>
            </a:pPr>
            <a:r>
              <a:rPr lang="en-US" sz="2400" b="1" dirty="0">
                <a:solidFill>
                  <a:srgbClr val="000000"/>
                </a:solidFill>
                <a:latin typeface="Calibri"/>
                <a:cs typeface="Calibri"/>
              </a:rPr>
              <a:t>Web scraping</a:t>
            </a:r>
            <a:endParaRPr lang="en-US" b="1" dirty="0"/>
          </a:p>
          <a:p>
            <a:pPr>
              <a:buNone/>
            </a:pPr>
            <a:r>
              <a:rPr lang="en-US" sz="2000" dirty="0">
                <a:solidFill>
                  <a:schemeClr val="accent3">
                    <a:lumMod val="25000"/>
                  </a:schemeClr>
                </a:solidFill>
                <a:latin typeface="Arial"/>
                <a:cs typeface="Arial"/>
              </a:rPr>
              <a:t>• </a:t>
            </a:r>
            <a:r>
              <a:rPr lang="en-US" sz="1600" dirty="0">
                <a:solidFill>
                  <a:srgbClr val="000000"/>
                </a:solidFill>
                <a:latin typeface="Calibri"/>
                <a:cs typeface="Calibri"/>
              </a:rPr>
              <a:t>The data is scraped from  </a:t>
            </a:r>
            <a:r>
              <a:rPr lang="en-US" sz="1600" dirty="0">
                <a:solidFill>
                  <a:srgbClr val="000000"/>
                </a:solidFill>
                <a:latin typeface="Calibri"/>
                <a:cs typeface="Calibri"/>
                <a:hlinkClick r:id="rId3"/>
              </a:rPr>
              <a:t>https://en.wikipedia.org/w/index.php?title=List_of_Falcon_9_and_Falcon_Heavy_launches&amp;oldid=1027686922</a:t>
            </a:r>
            <a:endParaRPr lang="en-US" sz="1600">
              <a:cs typeface="Calibri"/>
            </a:endParaRPr>
          </a:p>
          <a:p>
            <a:pPr>
              <a:buNone/>
            </a:pPr>
            <a:r>
              <a:rPr lang="en-US" sz="1600" dirty="0">
                <a:solidFill>
                  <a:schemeClr val="accent3">
                    <a:lumMod val="25000"/>
                  </a:schemeClr>
                </a:solidFill>
                <a:latin typeface="Calibri"/>
                <a:cs typeface="Arial"/>
              </a:rPr>
              <a:t>• </a:t>
            </a:r>
            <a:r>
              <a:rPr lang="en-US" sz="1600" dirty="0">
                <a:solidFill>
                  <a:srgbClr val="000000"/>
                </a:solidFill>
                <a:latin typeface="Calibri"/>
                <a:cs typeface="Calibri"/>
              </a:rPr>
              <a:t>The website contains only the data about Falcon 9 launches.</a:t>
            </a:r>
            <a:endParaRPr lang="en-US" sz="1600">
              <a:cs typeface="Calibri"/>
            </a:endParaRPr>
          </a:p>
          <a:p>
            <a:pPr>
              <a:buNone/>
            </a:pPr>
            <a:r>
              <a:rPr lang="en-US" sz="1600" dirty="0">
                <a:solidFill>
                  <a:schemeClr val="accent3">
                    <a:lumMod val="25000"/>
                  </a:schemeClr>
                </a:solidFill>
                <a:latin typeface="Calibri"/>
                <a:cs typeface="Arial"/>
              </a:rPr>
              <a:t>• </a:t>
            </a:r>
            <a:r>
              <a:rPr lang="en-US" sz="1600" dirty="0">
                <a:solidFill>
                  <a:srgbClr val="000000"/>
                </a:solidFill>
                <a:latin typeface="Calibri"/>
                <a:cs typeface="Calibri"/>
              </a:rPr>
              <a:t>We end up with 121 rows or instances and 11 columns or features. The picture below shows the first few rows of the data:</a:t>
            </a:r>
            <a:endParaRPr lang="en-US" sz="16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11939420" y="6698497"/>
            <a:ext cx="140369" cy="9192"/>
          </a:xfrm>
          <a:prstGeom prst="rect">
            <a:avLst/>
          </a:prstGeom>
          <a:ln>
            <a:solidFill>
              <a:srgbClr val="0B49CB"/>
            </a:solidFill>
            <a:prstDash val="dash"/>
          </a:ln>
        </p:spPr>
        <p:txBody>
          <a:bodyPr vert="horz" lIns="91440" tIns="45720" rIns="91440" bIns="45720" rtlCol="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pic>
        <p:nvPicPr>
          <p:cNvPr id="5" name="Picture 4" descr="A screenshot of a computer&#10;&#10;Description automatically generated">
            <a:extLst>
              <a:ext uri="{FF2B5EF4-FFF2-40B4-BE49-F238E27FC236}">
                <a16:creationId xmlns:a16="http://schemas.microsoft.com/office/drawing/2014/main" id="{B2429FB1-53DE-9FB8-DB3C-7D29C85AF425}"/>
              </a:ext>
            </a:extLst>
          </p:cNvPr>
          <p:cNvPicPr>
            <a:picLocks noChangeAspect="1"/>
          </p:cNvPicPr>
          <p:nvPr/>
        </p:nvPicPr>
        <p:blipFill>
          <a:blip r:embed="rId4"/>
          <a:stretch>
            <a:fillRect/>
          </a:stretch>
        </p:blipFill>
        <p:spPr>
          <a:xfrm>
            <a:off x="113759" y="3431808"/>
            <a:ext cx="11904452" cy="3279484"/>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10606"/>
            <a:ext cx="10686557" cy="2165981"/>
          </a:xfrm>
          <a:prstGeom prst="rect">
            <a:avLst/>
          </a:prstGeom>
        </p:spPr>
        <p:txBody>
          <a:bodyPr lIns="91440" tIns="45720" rIns="91440" bIns="45720" anchor="t"/>
          <a:lstStyle/>
          <a:p>
            <a:r>
              <a:rPr lang="en-US" sz="2400" dirty="0">
                <a:solidFill>
                  <a:srgbClr val="000000"/>
                </a:solidFill>
                <a:latin typeface="Calibri"/>
                <a:cs typeface="Calibri"/>
              </a:rPr>
              <a:t>The data is later processed so that there are no missing entries and categorical features are encoded using one-hot encoding.</a:t>
            </a:r>
            <a:endParaRPr lang="en-US" sz="2400">
              <a:solidFill>
                <a:schemeClr val="accent3">
                  <a:lumMod val="25000"/>
                </a:schemeClr>
              </a:solidFill>
              <a:latin typeface="Calibri"/>
              <a:cs typeface="Calibri"/>
            </a:endParaRPr>
          </a:p>
          <a:p>
            <a:r>
              <a:rPr lang="en-US" sz="2400" dirty="0">
                <a:solidFill>
                  <a:srgbClr val="000000"/>
                </a:solidFill>
                <a:latin typeface="Calibri"/>
                <a:cs typeface="Calibri"/>
              </a:rPr>
              <a:t>An extra column called ‘Class’ is also added to the data frame. The column ‘Class’ contains 0 if a given launch is failed and 1 if it is successful.</a:t>
            </a:r>
            <a:endParaRPr lang="en-US" sz="2400">
              <a:cs typeface="Calibri"/>
            </a:endParaRPr>
          </a:p>
          <a:p>
            <a:r>
              <a:rPr lang="en-US" sz="2400" dirty="0">
                <a:solidFill>
                  <a:srgbClr val="000000"/>
                </a:solidFill>
                <a:latin typeface="Calibri"/>
                <a:cs typeface="Calibri"/>
              </a:rPr>
              <a:t>In the end, we end up with 90 rows or instances and 83 columns or features.</a:t>
            </a:r>
            <a:endParaRPr lang="en-US" sz="2400" dirty="0"/>
          </a:p>
          <a:p>
            <a:pPr marL="0" indent="0">
              <a:buNone/>
            </a:pPr>
            <a:endParaRPr lang="en-US" sz="2200" dirty="0">
              <a:solidFill>
                <a:schemeClr val="accent3">
                  <a:lumMod val="25000"/>
                </a:schemeClr>
              </a:solidFill>
              <a:latin typeface="Abadi" panose="020B0604020104020204" pitchFamily="34" charset="0"/>
            </a:endParaRPr>
          </a:p>
          <a:p>
            <a:endParaRPr lang="en-US">
              <a:cs typeface="Calibri" panose="020F0502020204030204"/>
            </a:endParaRPr>
          </a:p>
          <a:p>
            <a:pPr marL="0" indent="0">
              <a:buNone/>
            </a:pPr>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screenshot of a computer&#10;&#10;Description automatically generated">
            <a:extLst>
              <a:ext uri="{FF2B5EF4-FFF2-40B4-BE49-F238E27FC236}">
                <a16:creationId xmlns:a16="http://schemas.microsoft.com/office/drawing/2014/main" id="{FBA9A20C-F1DB-2342-A8CB-C506D0B7ECDA}"/>
              </a:ext>
            </a:extLst>
          </p:cNvPr>
          <p:cNvPicPr>
            <a:picLocks noChangeAspect="1"/>
          </p:cNvPicPr>
          <p:nvPr/>
        </p:nvPicPr>
        <p:blipFill>
          <a:blip r:embed="rId3"/>
          <a:stretch>
            <a:fillRect/>
          </a:stretch>
        </p:blipFill>
        <p:spPr>
          <a:xfrm>
            <a:off x="488830" y="3731256"/>
            <a:ext cx="10682377" cy="3004206"/>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42</Slides>
  <Notes>4</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986</cp:revision>
  <dcterms:created xsi:type="dcterms:W3CDTF">2021-04-29T18:58:34Z</dcterms:created>
  <dcterms:modified xsi:type="dcterms:W3CDTF">2024-08-10T16:32:43Z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